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8" r:id="rId3"/>
    <p:sldId id="260" r:id="rId4"/>
    <p:sldId id="261" r:id="rId5"/>
    <p:sldId id="259" r:id="rId6"/>
    <p:sldId id="262" r:id="rId7"/>
    <p:sldId id="298" r:id="rId8"/>
    <p:sldId id="264" r:id="rId9"/>
    <p:sldId id="285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9" r:id="rId19"/>
    <p:sldId id="296" r:id="rId20"/>
    <p:sldId id="297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B035B7C-41BF-4219-A5EC-2DB91F625DD8}">
          <p14:sldIdLst>
            <p14:sldId id="256"/>
          </p14:sldIdLst>
        </p14:section>
        <p14:section name="Structure" id="{8B1C1A71-4244-48BA-A360-672D55A177C0}">
          <p14:sldIdLst>
            <p14:sldId id="258"/>
            <p14:sldId id="260"/>
            <p14:sldId id="261"/>
          </p14:sldIdLst>
        </p14:section>
        <p14:section name="Stock" id="{00C14C28-F105-41C0-AA2C-A04ABB032A75}">
          <p14:sldIdLst>
            <p14:sldId id="259"/>
          </p14:sldIdLst>
        </p14:section>
        <p14:section name="Ax=b" id="{1A950C08-A166-4724-8982-2B15EB0A9AB6}">
          <p14:sldIdLst>
            <p14:sldId id="262"/>
          </p14:sldIdLst>
        </p14:section>
        <p14:section name="respiration in Rowe(2008)" id="{DBF4A325-E7EA-4471-9AB6-4A28D7A33DE3}">
          <p14:sldIdLst>
            <p14:sldId id="298"/>
          </p14:sldIdLst>
        </p14:section>
        <p14:section name="Ex=f" id="{2FAE6653-CD44-4A45-84C4-E1E012EC4B20}">
          <p14:sldIdLst>
            <p14:sldId id="264"/>
            <p14:sldId id="285"/>
          </p14:sldIdLst>
        </p14:section>
        <p14:section name="coding_input" id="{2DBB02E1-479B-4CEC-99CF-05BD55FB6A56}">
          <p14:sldIdLst>
            <p14:sldId id="288"/>
            <p14:sldId id="289"/>
            <p14:sldId id="290"/>
            <p14:sldId id="291"/>
            <p14:sldId id="292"/>
          </p14:sldIdLst>
        </p14:section>
        <p14:section name="coding_LIM" id="{9B8F3064-178A-4CFA-9B5C-CED7AF5C9CCB}">
          <p14:sldIdLst>
            <p14:sldId id="293"/>
            <p14:sldId id="294"/>
            <p14:sldId id="295"/>
            <p14:sldId id="299"/>
            <p14:sldId id="296"/>
            <p14:sldId id="297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  <p14:section name="revised" id="{E9E46CF2-791D-4113-9C69-F78255D608F7}">
          <p14:sldIdLst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46" autoAdjust="0"/>
    <p:restoredTop sz="94660"/>
  </p:normalViewPr>
  <p:slideViewPr>
    <p:cSldViewPr snapToGrid="0">
      <p:cViewPr varScale="1">
        <p:scale>
          <a:sx n="74" d="100"/>
          <a:sy n="74" d="100"/>
        </p:scale>
        <p:origin x="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D5B1B-C943-48CC-B973-6C882AC396DF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42DE7-2ADF-4015-B3D5-9FCCDDF45E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667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40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34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97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30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904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82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643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18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397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36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87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64A5D-7B45-4AAC-AA7F-5D3962047462}" type="datetimeFigureOut">
              <a:rPr lang="zh-TW" altLang="en-US" smtClean="0"/>
              <a:t>2021/11/19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09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LIM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application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Take Gulf of Mexico for example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046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62310" y="293299"/>
            <a:ext cx="3817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Composition of LIM input file</a:t>
            </a: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473" t="18889" r="39305" b="68889"/>
          <a:stretch/>
        </p:blipFill>
        <p:spPr>
          <a:xfrm>
            <a:off x="2978510" y="869577"/>
            <a:ext cx="8489590" cy="1019987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97955" y="869577"/>
            <a:ext cx="241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File name/note…  </a:t>
            </a:r>
            <a:endParaRPr lang="zh-TW" altLang="en-US" sz="2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97955" y="1949123"/>
            <a:ext cx="2570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 smtClean="0"/>
              <a:t>Compartment</a:t>
            </a:r>
            <a:endParaRPr lang="zh-TW" altLang="en-US" sz="20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2968723" y="3083723"/>
            <a:ext cx="8530145" cy="2975436"/>
            <a:chOff x="397955" y="3424454"/>
            <a:chExt cx="8530145" cy="297543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/>
            <a:srcRect l="2986" t="22099" r="40871" b="43086"/>
            <a:stretch/>
          </p:blipFill>
          <p:spPr>
            <a:xfrm>
              <a:off x="397955" y="3424454"/>
              <a:ext cx="8530145" cy="2975436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3985400" y="4374388"/>
              <a:ext cx="4942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Any line starting with ! and blank lines are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ignored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78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125" t="25803" r="42569" b="45432"/>
          <a:stretch/>
        </p:blipFill>
        <p:spPr>
          <a:xfrm>
            <a:off x="3556000" y="249183"/>
            <a:ext cx="8153400" cy="242933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20700" y="312664"/>
            <a:ext cx="2570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lvl="1"/>
            <a:r>
              <a:rPr lang="en-US" altLang="zh-TW" sz="2000" dirty="0" smtClean="0"/>
              <a:t>2.  Externals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20700" y="2678521"/>
            <a:ext cx="25883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marL="914400" lvl="1" indent="-457200">
              <a:buAutoNum type="arabicPeriod" startAt="3"/>
            </a:pPr>
            <a:r>
              <a:rPr lang="en-US" altLang="zh-TW" sz="2000" dirty="0" smtClean="0"/>
              <a:t>Rates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Default=0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2987" t="23580" r="52291" b="42346"/>
          <a:stretch/>
        </p:blipFill>
        <p:spPr>
          <a:xfrm>
            <a:off x="3556000" y="2925226"/>
            <a:ext cx="8178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56463" y="303621"/>
            <a:ext cx="2539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lvl="1"/>
            <a:r>
              <a:rPr lang="en-US" altLang="zh-TW" sz="2000" dirty="0" smtClean="0"/>
              <a:t>4.   Parameter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3149600" y="0"/>
            <a:ext cx="9042400" cy="6077974"/>
            <a:chOff x="2997200" y="127000"/>
            <a:chExt cx="9042400" cy="6077974"/>
          </a:xfrm>
        </p:grpSpPr>
        <p:grpSp>
          <p:nvGrpSpPr>
            <p:cNvPr id="6" name="群組 5"/>
            <p:cNvGrpSpPr/>
            <p:nvPr/>
          </p:nvGrpSpPr>
          <p:grpSpPr>
            <a:xfrm>
              <a:off x="2997200" y="127000"/>
              <a:ext cx="9042400" cy="6077974"/>
              <a:chOff x="355600" y="673100"/>
              <a:chExt cx="9042400" cy="6077974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 rotWithShape="1">
              <a:blip r:embed="rId2"/>
              <a:srcRect l="2916" t="22346" r="34948" b="43704"/>
              <a:stretch/>
            </p:blipFill>
            <p:spPr>
              <a:xfrm>
                <a:off x="355600" y="673100"/>
                <a:ext cx="9042400" cy="2786984"/>
              </a:xfrm>
              <a:prstGeom prst="rect">
                <a:avLst/>
              </a:prstGeom>
            </p:spPr>
          </p:pic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3"/>
              <a:srcRect l="2986" t="19630" r="35053" b="38025"/>
              <a:stretch/>
            </p:blipFill>
            <p:spPr>
              <a:xfrm>
                <a:off x="355600" y="3274945"/>
                <a:ext cx="9042400" cy="3476129"/>
              </a:xfrm>
              <a:prstGeom prst="rect">
                <a:avLst/>
              </a:prstGeom>
            </p:spPr>
          </p:pic>
        </p:grpSp>
        <p:sp>
          <p:nvSpPr>
            <p:cNvPr id="7" name="矩形 6"/>
            <p:cNvSpPr/>
            <p:nvPr/>
          </p:nvSpPr>
          <p:spPr>
            <a:xfrm>
              <a:off x="6350000" y="1679926"/>
              <a:ext cx="43815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Units may be included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between </a:t>
              </a:r>
              <a:r>
                <a:rPr lang="en-US" altLang="zh-TW" dirty="0">
                  <a:solidFill>
                    <a:srgbClr val="FF0000"/>
                  </a:solidFill>
                </a:rPr>
                <a:t>curly brackets. e.g. {</a:t>
              </a:r>
              <a:r>
                <a:rPr lang="en-US" altLang="zh-TW" dirty="0" err="1" smtClean="0">
                  <a:solidFill>
                    <a:srgbClr val="FF0000"/>
                  </a:solidFill>
                </a:rPr>
                <a:t>mgC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/m2/d</a:t>
              </a:r>
              <a:r>
                <a:rPr lang="en-US" altLang="zh-TW" dirty="0">
                  <a:solidFill>
                    <a:srgbClr val="FF0000"/>
                  </a:solidFill>
                </a:rPr>
                <a:t>}</a:t>
              </a: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2431" t="39136" r="36250" b="51728"/>
          <a:stretch/>
        </p:blipFill>
        <p:spPr>
          <a:xfrm>
            <a:off x="3149600" y="6077974"/>
            <a:ext cx="9042400" cy="7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635000" y="316321"/>
            <a:ext cx="3962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marL="914400" lvl="1" indent="-457200">
              <a:buAutoNum type="arabicPeriod" startAt="5"/>
            </a:pPr>
            <a:r>
              <a:rPr lang="en-US" altLang="zh-TW" sz="2000" dirty="0" smtClean="0"/>
              <a:t>flow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4743738" y="3551133"/>
            <a:ext cx="7448262" cy="3395767"/>
            <a:chOff x="3962399" y="303621"/>
            <a:chExt cx="8877300" cy="404728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/>
            <a:srcRect l="2500" t="19630" r="34653" b="38148"/>
            <a:stretch/>
          </p:blipFill>
          <p:spPr>
            <a:xfrm>
              <a:off x="3962399" y="303621"/>
              <a:ext cx="8877300" cy="3354737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/>
            <a:srcRect l="2659" t="46213" r="33541" b="44938"/>
            <a:stretch/>
          </p:blipFill>
          <p:spPr>
            <a:xfrm>
              <a:off x="3962399" y="3658358"/>
              <a:ext cx="8877300" cy="692548"/>
            </a:xfrm>
            <a:prstGeom prst="rect">
              <a:avLst/>
            </a:prstGeom>
          </p:spPr>
        </p:pic>
      </p:grpSp>
      <p:grpSp>
        <p:nvGrpSpPr>
          <p:cNvPr id="8" name="群組 7"/>
          <p:cNvGrpSpPr/>
          <p:nvPr/>
        </p:nvGrpSpPr>
        <p:grpSpPr>
          <a:xfrm>
            <a:off x="4775199" y="0"/>
            <a:ext cx="7416801" cy="3460950"/>
            <a:chOff x="3873499" y="0"/>
            <a:chExt cx="7416801" cy="346095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/>
            <a:srcRect l="2500" t="21481" r="39514" b="38025"/>
            <a:stretch/>
          </p:blipFill>
          <p:spPr>
            <a:xfrm>
              <a:off x="3873499" y="0"/>
              <a:ext cx="7416801" cy="291342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/>
            <a:srcRect l="2500" t="37037" r="38403" b="54568"/>
            <a:stretch/>
          </p:blipFill>
          <p:spPr>
            <a:xfrm>
              <a:off x="3873499" y="2868303"/>
              <a:ext cx="7416801" cy="592647"/>
            </a:xfrm>
            <a:prstGeom prst="rect">
              <a:avLst/>
            </a:prstGeom>
          </p:spPr>
        </p:pic>
      </p:grpSp>
      <p:sp>
        <p:nvSpPr>
          <p:cNvPr id="9" name="文字方塊 8"/>
          <p:cNvSpPr txBox="1"/>
          <p:nvPr/>
        </p:nvSpPr>
        <p:spPr>
          <a:xfrm>
            <a:off x="634999" y="3478480"/>
            <a:ext cx="3962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marL="914400" lvl="1" indent="-457200">
              <a:buAutoNum type="arabicPeriod" startAt="6"/>
            </a:pPr>
            <a:r>
              <a:rPr lang="en-US" altLang="zh-TW" sz="2000" dirty="0" smtClean="0"/>
              <a:t>Variable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Name a flow</a:t>
            </a:r>
          </a:p>
          <a:p>
            <a:pPr lvl="2"/>
            <a:endParaRPr lang="en-US" altLang="zh-TW" sz="2000" dirty="0" smtClean="0"/>
          </a:p>
        </p:txBody>
      </p:sp>
      <p:cxnSp>
        <p:nvCxnSpPr>
          <p:cNvPr id="11" name="直線接點 10"/>
          <p:cNvCxnSpPr/>
          <p:nvPr/>
        </p:nvCxnSpPr>
        <p:spPr>
          <a:xfrm>
            <a:off x="6108700" y="4114800"/>
            <a:ext cx="5359400" cy="25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91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35000" y="316321"/>
            <a:ext cx="3962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lvl="1"/>
            <a:r>
              <a:rPr lang="en-US" altLang="zh-TW" sz="2000" dirty="0" smtClean="0"/>
              <a:t>7.  Equalities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570" t="27531" r="48545" b="40864"/>
          <a:stretch/>
        </p:blipFill>
        <p:spPr>
          <a:xfrm>
            <a:off x="4737100" y="316321"/>
            <a:ext cx="7480300" cy="272028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34999" y="3163463"/>
            <a:ext cx="39623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marL="914400" lvl="1" indent="-457200">
              <a:buAutoNum type="arabicPeriod" startAt="8"/>
            </a:pPr>
            <a:r>
              <a:rPr lang="en-US" altLang="zh-TW" sz="2000" dirty="0" smtClean="0"/>
              <a:t>Inequalities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Simple calculation: +, -, *, /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() not allowed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&amp;: intend to next line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[min, max]: constraint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777" t="35309" r="49546" b="33580"/>
          <a:stretch/>
        </p:blipFill>
        <p:spPr>
          <a:xfrm>
            <a:off x="4737100" y="3696694"/>
            <a:ext cx="7467600" cy="274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62310" y="293299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Run model with LIM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62000" y="786028"/>
            <a:ext cx="3962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Load  input file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846188" y="5446407"/>
            <a:ext cx="860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Setup():</a:t>
            </a:r>
            <a:r>
              <a:rPr lang="zh-TW" altLang="en-US" sz="2000" dirty="0"/>
              <a:t> </a:t>
            </a:r>
            <a:r>
              <a:rPr lang="en-US" altLang="zh-TW" sz="2000" dirty="0" smtClean="0"/>
              <a:t>made everything in input file into matrix form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125" t="22099" r="35486" b="37901"/>
          <a:stretch/>
        </p:blipFill>
        <p:spPr>
          <a:xfrm>
            <a:off x="363698" y="1331607"/>
            <a:ext cx="11226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1714500" y="127000"/>
            <a:ext cx="8658311" cy="6629400"/>
            <a:chOff x="1714500" y="-108744"/>
            <a:chExt cx="8966204" cy="686514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b="10087"/>
            <a:stretch/>
          </p:blipFill>
          <p:spPr>
            <a:xfrm>
              <a:off x="1714500" y="-108744"/>
              <a:ext cx="8953500" cy="4528344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/>
            <a:srcRect t="53667"/>
            <a:stretch/>
          </p:blipFill>
          <p:spPr>
            <a:xfrm>
              <a:off x="1714500" y="4419600"/>
              <a:ext cx="8966204" cy="233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037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98500" y="3127445"/>
            <a:ext cx="10452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/>
              <a:t>Lsei</a:t>
            </a:r>
            <a:r>
              <a:rPr lang="en-US" altLang="zh-TW" dirty="0" smtClean="0"/>
              <a:t>(): Solves </a:t>
            </a:r>
            <a:r>
              <a:rPr lang="en-US" altLang="zh-TW" dirty="0"/>
              <a:t>an </a:t>
            </a:r>
            <a:r>
              <a:rPr lang="en-US" altLang="zh-TW" dirty="0" err="1"/>
              <a:t>lsei</a:t>
            </a:r>
            <a:r>
              <a:rPr lang="en-US" altLang="zh-TW" dirty="0"/>
              <a:t> inverse problem (Least Squares with Equality and Inequality Constraints</a:t>
            </a:r>
            <a:r>
              <a:rPr lang="en-US" altLang="zh-TW" dirty="0" smtClean="0"/>
              <a:t>): min</a:t>
            </a:r>
            <a:r>
              <a:rPr lang="en-US" altLang="zh-TW" dirty="0"/>
              <a:t>(||Ax-b||^2)</a:t>
            </a:r>
          </a:p>
          <a:p>
            <a:r>
              <a:rPr lang="en-US" altLang="zh-TW" dirty="0" smtClean="0"/>
              <a:t>subject to Ex=f and </a:t>
            </a:r>
            <a:r>
              <a:rPr lang="en-US" altLang="zh-TW" dirty="0" err="1" smtClean="0"/>
              <a:t>Gx</a:t>
            </a:r>
            <a:r>
              <a:rPr lang="en-US" altLang="zh-TW" dirty="0"/>
              <a:t>&gt;=</a:t>
            </a:r>
            <a:r>
              <a:rPr lang="en-US" altLang="zh-TW" dirty="0" smtClean="0"/>
              <a:t>h</a:t>
            </a:r>
            <a:endParaRPr lang="en-US" altLang="zh-TW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196673" y="2667591"/>
            <a:ext cx="3455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Single value (traditional food web)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98500" y="3841750"/>
            <a:ext cx="108585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The </a:t>
            </a:r>
            <a:r>
              <a:rPr lang="en-US" altLang="zh-TW" sz="2000" dirty="0"/>
              <a:t>parsimonious </a:t>
            </a:r>
            <a:r>
              <a:rPr lang="en-US" altLang="zh-TW" sz="2000" dirty="0" smtClean="0"/>
              <a:t>solution: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not </a:t>
            </a:r>
            <a:r>
              <a:rPr lang="en-US" altLang="zh-TW" sz="2000" dirty="0"/>
              <a:t>based on any solid ecological </a:t>
            </a:r>
            <a:r>
              <a:rPr lang="en-US" altLang="zh-TW" sz="2000" dirty="0" smtClean="0"/>
              <a:t>theory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more </a:t>
            </a:r>
            <a:r>
              <a:rPr lang="en-US" altLang="zh-TW" sz="2000" dirty="0"/>
              <a:t>objective to try to find the most likely </a:t>
            </a:r>
            <a:r>
              <a:rPr lang="en-US" altLang="zh-TW" sz="2000" dirty="0" smtClean="0"/>
              <a:t>solution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841" t="31377" r="45877" b="51252"/>
          <a:stretch/>
        </p:blipFill>
        <p:spPr>
          <a:xfrm>
            <a:off x="1225550" y="531918"/>
            <a:ext cx="9398000" cy="1790700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>
            <a:off x="5756275" y="2265900"/>
            <a:ext cx="336550" cy="435495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71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66700" y="139701"/>
            <a:ext cx="4164060" cy="6591300"/>
            <a:chOff x="431800" y="203200"/>
            <a:chExt cx="4394200" cy="6955589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/>
            <a:srcRect l="51319" t="19877" r="20070" b="8519"/>
            <a:stretch/>
          </p:blipFill>
          <p:spPr>
            <a:xfrm>
              <a:off x="431800" y="203200"/>
              <a:ext cx="4394200" cy="6186010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/>
            <a:srcRect l="51180" t="79841" r="20271" b="11111"/>
            <a:stretch/>
          </p:blipFill>
          <p:spPr>
            <a:xfrm>
              <a:off x="431800" y="6375400"/>
              <a:ext cx="4394200" cy="783389"/>
            </a:xfrm>
            <a:prstGeom prst="rect">
              <a:avLst/>
            </a:prstGeom>
          </p:spPr>
        </p:pic>
      </p:grp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59540" t="33309" r="3439" b="6170"/>
          <a:stretch/>
        </p:blipFill>
        <p:spPr>
          <a:xfrm>
            <a:off x="5097294" y="505299"/>
            <a:ext cx="6770451" cy="62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7700" y="240437"/>
            <a:ext cx="10617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How </a:t>
            </a:r>
            <a:r>
              <a:rPr lang="en-US" altLang="zh-TW" dirty="0"/>
              <a:t>the likelihood approach works: 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we </a:t>
            </a:r>
            <a:r>
              <a:rPr lang="en-US" altLang="zh-TW" dirty="0"/>
              <a:t>have found the ranges of solutions for every unknown flow. 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These </a:t>
            </a:r>
            <a:r>
              <a:rPr lang="en-US" altLang="zh-TW" dirty="0"/>
              <a:t>ranges are the edges of a multidimensional ‘solution space’. 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The </a:t>
            </a:r>
            <a:r>
              <a:rPr lang="en-US" altLang="zh-TW" dirty="0"/>
              <a:t>algorithm will randomly sample this solution space a </a:t>
            </a:r>
            <a:r>
              <a:rPr lang="en-US" altLang="zh-TW" dirty="0" smtClean="0"/>
              <a:t>lot </a:t>
            </a:r>
            <a:r>
              <a:rPr lang="en-US" altLang="zh-TW" dirty="0"/>
              <a:t>of times, create a probability distribution with these </a:t>
            </a:r>
            <a:r>
              <a:rPr lang="en-US" altLang="zh-TW" dirty="0" smtClean="0"/>
              <a:t>samples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give </a:t>
            </a:r>
            <a:r>
              <a:rPr lang="en-US" altLang="zh-TW" dirty="0"/>
              <a:t>you the most likely solution including the error margin.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731" t="19314" r="44875" b="26217"/>
          <a:stretch/>
        </p:blipFill>
        <p:spPr>
          <a:xfrm>
            <a:off x="647700" y="1994763"/>
            <a:ext cx="7924800" cy="463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3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群組 72"/>
          <p:cNvGrpSpPr/>
          <p:nvPr/>
        </p:nvGrpSpPr>
        <p:grpSpPr>
          <a:xfrm>
            <a:off x="1304744" y="351085"/>
            <a:ext cx="9628213" cy="6149741"/>
            <a:chOff x="2131749" y="122377"/>
            <a:chExt cx="9965224" cy="6385059"/>
          </a:xfrm>
        </p:grpSpPr>
        <p:grpSp>
          <p:nvGrpSpPr>
            <p:cNvPr id="74" name="群組 73"/>
            <p:cNvGrpSpPr/>
            <p:nvPr/>
          </p:nvGrpSpPr>
          <p:grpSpPr>
            <a:xfrm>
              <a:off x="2131749" y="669114"/>
              <a:ext cx="9965224" cy="5838322"/>
              <a:chOff x="2131749" y="669114"/>
              <a:chExt cx="9965224" cy="5838322"/>
            </a:xfrm>
          </p:grpSpPr>
          <p:sp>
            <p:nvSpPr>
              <p:cNvPr id="107" name="圓角矩形 106"/>
              <p:cNvSpPr/>
              <p:nvPr/>
            </p:nvSpPr>
            <p:spPr>
              <a:xfrm>
                <a:off x="5482488" y="429190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macro</a:t>
                </a:r>
                <a:endParaRPr lang="zh-TW" altLang="en-US" sz="2000" dirty="0"/>
              </a:p>
            </p:txBody>
          </p:sp>
          <p:sp>
            <p:nvSpPr>
              <p:cNvPr id="108" name="圓角矩形 107"/>
              <p:cNvSpPr/>
              <p:nvPr/>
            </p:nvSpPr>
            <p:spPr>
              <a:xfrm>
                <a:off x="5392199" y="2730930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meio</a:t>
                </a:r>
                <a:endParaRPr lang="zh-TW" altLang="en-US" sz="2000" dirty="0"/>
              </a:p>
            </p:txBody>
          </p:sp>
          <p:sp>
            <p:nvSpPr>
              <p:cNvPr id="109" name="圓角矩形 108"/>
              <p:cNvSpPr/>
              <p:nvPr/>
            </p:nvSpPr>
            <p:spPr>
              <a:xfrm>
                <a:off x="2877058" y="421092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bac</a:t>
                </a:r>
                <a:endParaRPr lang="zh-TW" altLang="en-US" sz="2000" dirty="0"/>
              </a:p>
            </p:txBody>
          </p:sp>
          <p:sp>
            <p:nvSpPr>
              <p:cNvPr id="110" name="圓角矩形 109"/>
              <p:cNvSpPr/>
              <p:nvPr/>
            </p:nvSpPr>
            <p:spPr>
              <a:xfrm>
                <a:off x="7551009" y="77636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mega</a:t>
                </a:r>
                <a:endParaRPr lang="zh-TW" altLang="en-US" sz="2000" dirty="0"/>
              </a:p>
            </p:txBody>
          </p:sp>
          <p:sp>
            <p:nvSpPr>
              <p:cNvPr id="111" name="圓角矩形 110"/>
              <p:cNvSpPr/>
              <p:nvPr/>
            </p:nvSpPr>
            <p:spPr>
              <a:xfrm>
                <a:off x="2877057" y="275698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sed</a:t>
                </a:r>
                <a:endParaRPr lang="zh-TW" altLang="en-US" sz="2000" dirty="0"/>
              </a:p>
            </p:txBody>
          </p:sp>
          <p:sp>
            <p:nvSpPr>
              <p:cNvPr id="112" name="圓角矩形 111"/>
              <p:cNvSpPr/>
              <p:nvPr/>
            </p:nvSpPr>
            <p:spPr>
              <a:xfrm>
                <a:off x="6245524" y="5714927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fish</a:t>
                </a:r>
                <a:endParaRPr lang="zh-TW" altLang="en-US" sz="2000" dirty="0"/>
              </a:p>
            </p:txBody>
          </p:sp>
          <p:cxnSp>
            <p:nvCxnSpPr>
              <p:cNvPr id="114" name="直線單箭頭接點 113"/>
              <p:cNvCxnSpPr/>
              <p:nvPr/>
            </p:nvCxnSpPr>
            <p:spPr>
              <a:xfrm flipV="1">
                <a:off x="3996410" y="3476713"/>
                <a:ext cx="0" cy="72806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單箭頭接點 114"/>
              <p:cNvCxnSpPr/>
              <p:nvPr/>
            </p:nvCxnSpPr>
            <p:spPr>
              <a:xfrm flipH="1">
                <a:off x="3417978" y="3514854"/>
                <a:ext cx="1" cy="689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單箭頭接點 115"/>
              <p:cNvCxnSpPr/>
              <p:nvPr/>
            </p:nvCxnSpPr>
            <p:spPr>
              <a:xfrm flipH="1" flipV="1">
                <a:off x="4403131" y="2908609"/>
                <a:ext cx="917360" cy="1214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單箭頭接點 116"/>
              <p:cNvCxnSpPr>
                <a:stCxn id="111" idx="3"/>
                <a:endCxn id="108" idx="1"/>
              </p:cNvCxnSpPr>
              <p:nvPr/>
            </p:nvCxnSpPr>
            <p:spPr>
              <a:xfrm flipV="1">
                <a:off x="4403129" y="3127185"/>
                <a:ext cx="989070" cy="260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單箭頭接點 117"/>
              <p:cNvCxnSpPr/>
              <p:nvPr/>
            </p:nvCxnSpPr>
            <p:spPr>
              <a:xfrm flipH="1" flipV="1">
                <a:off x="4337494" y="3469036"/>
                <a:ext cx="1141132" cy="101488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單箭頭接點 118"/>
              <p:cNvCxnSpPr/>
              <p:nvPr/>
            </p:nvCxnSpPr>
            <p:spPr>
              <a:xfrm>
                <a:off x="4415035" y="3230295"/>
                <a:ext cx="1240307" cy="107706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單箭頭接點 119"/>
              <p:cNvCxnSpPr/>
              <p:nvPr/>
            </p:nvCxnSpPr>
            <p:spPr>
              <a:xfrm flipH="1">
                <a:off x="6196760" y="3523439"/>
                <a:ext cx="1" cy="79250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單箭頭接點 121"/>
              <p:cNvCxnSpPr/>
              <p:nvPr/>
            </p:nvCxnSpPr>
            <p:spPr>
              <a:xfrm>
                <a:off x="4403808" y="4746305"/>
                <a:ext cx="1090450" cy="1800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單箭頭接點 122"/>
              <p:cNvCxnSpPr/>
              <p:nvPr/>
            </p:nvCxnSpPr>
            <p:spPr>
              <a:xfrm flipV="1">
                <a:off x="4374052" y="3367316"/>
                <a:ext cx="1036070" cy="923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單箭頭接點 124"/>
              <p:cNvCxnSpPr>
                <a:endCxn id="126" idx="2"/>
              </p:cNvCxnSpPr>
              <p:nvPr/>
            </p:nvCxnSpPr>
            <p:spPr>
              <a:xfrm flipH="1" flipV="1">
                <a:off x="2894786" y="1461623"/>
                <a:ext cx="431773" cy="1214385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圓角矩形 125"/>
              <p:cNvSpPr/>
              <p:nvPr/>
            </p:nvSpPr>
            <p:spPr>
              <a:xfrm>
                <a:off x="2131749" y="66911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EXP_S</a:t>
                </a:r>
              </a:p>
            </p:txBody>
          </p:sp>
          <p:sp>
            <p:nvSpPr>
              <p:cNvPr id="128" name="圓角矩形 127"/>
              <p:cNvSpPr/>
              <p:nvPr/>
            </p:nvSpPr>
            <p:spPr>
              <a:xfrm>
                <a:off x="3761665" y="113310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POC_W</a:t>
                </a:r>
                <a:endParaRPr lang="zh-TW" altLang="en-US" sz="2000" dirty="0"/>
              </a:p>
            </p:txBody>
          </p:sp>
          <p:cxnSp>
            <p:nvCxnSpPr>
              <p:cNvPr id="129" name="直線單箭頭接點 128"/>
              <p:cNvCxnSpPr>
                <a:stCxn id="128" idx="2"/>
                <a:endCxn id="111" idx="0"/>
              </p:cNvCxnSpPr>
              <p:nvPr/>
            </p:nvCxnSpPr>
            <p:spPr>
              <a:xfrm flipH="1">
                <a:off x="3640094" y="1925613"/>
                <a:ext cx="884608" cy="83137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圓角矩形 129"/>
              <p:cNvSpPr/>
              <p:nvPr/>
            </p:nvSpPr>
            <p:spPr>
              <a:xfrm>
                <a:off x="9041966" y="3794521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DIC_W</a:t>
                </a:r>
                <a:endParaRPr lang="zh-TW" altLang="en-US" sz="2000" dirty="0"/>
              </a:p>
            </p:txBody>
          </p:sp>
          <p:cxnSp>
            <p:nvCxnSpPr>
              <p:cNvPr id="131" name="直線單箭頭接點 130"/>
              <p:cNvCxnSpPr>
                <a:stCxn id="108" idx="3"/>
                <a:endCxn id="130" idx="1"/>
              </p:cNvCxnSpPr>
              <p:nvPr/>
            </p:nvCxnSpPr>
            <p:spPr>
              <a:xfrm>
                <a:off x="6918271" y="3127185"/>
                <a:ext cx="2123695" cy="106359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圓角矩形 132"/>
              <p:cNvSpPr/>
              <p:nvPr/>
            </p:nvSpPr>
            <p:spPr>
              <a:xfrm>
                <a:off x="10570901" y="4461857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Exp_B</a:t>
                </a:r>
                <a:endParaRPr lang="zh-TW" altLang="en-US" sz="2000" dirty="0"/>
              </a:p>
            </p:txBody>
          </p:sp>
          <p:cxnSp>
            <p:nvCxnSpPr>
              <p:cNvPr id="134" name="直線單箭頭接點 133"/>
              <p:cNvCxnSpPr>
                <a:stCxn id="112" idx="3"/>
                <a:endCxn id="133" idx="2"/>
              </p:cNvCxnSpPr>
              <p:nvPr/>
            </p:nvCxnSpPr>
            <p:spPr>
              <a:xfrm flipV="1">
                <a:off x="7771596" y="5254366"/>
                <a:ext cx="3562341" cy="85681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單箭頭接點 134"/>
              <p:cNvCxnSpPr>
                <a:stCxn id="112" idx="3"/>
              </p:cNvCxnSpPr>
              <p:nvPr/>
            </p:nvCxnSpPr>
            <p:spPr>
              <a:xfrm flipV="1">
                <a:off x="7771596" y="4574034"/>
                <a:ext cx="1375303" cy="1537148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單箭頭接點 135"/>
              <p:cNvCxnSpPr/>
              <p:nvPr/>
            </p:nvCxnSpPr>
            <p:spPr>
              <a:xfrm>
                <a:off x="9039103" y="1397091"/>
                <a:ext cx="1421656" cy="244365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單箭頭接點 136"/>
              <p:cNvCxnSpPr/>
              <p:nvPr/>
            </p:nvCxnSpPr>
            <p:spPr>
              <a:xfrm flipV="1">
                <a:off x="4337494" y="1550084"/>
                <a:ext cx="3510307" cy="117469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單箭頭接點 137"/>
              <p:cNvCxnSpPr>
                <a:stCxn id="108" idx="3"/>
              </p:cNvCxnSpPr>
              <p:nvPr/>
            </p:nvCxnSpPr>
            <p:spPr>
              <a:xfrm flipV="1">
                <a:off x="6918271" y="1438391"/>
                <a:ext cx="1360658" cy="168879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單箭頭接點 138"/>
              <p:cNvCxnSpPr>
                <a:stCxn id="107" idx="3"/>
              </p:cNvCxnSpPr>
              <p:nvPr/>
            </p:nvCxnSpPr>
            <p:spPr>
              <a:xfrm flipV="1">
                <a:off x="7008560" y="1509656"/>
                <a:ext cx="1511988" cy="317850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單箭頭接點 139"/>
              <p:cNvCxnSpPr/>
              <p:nvPr/>
            </p:nvCxnSpPr>
            <p:spPr>
              <a:xfrm>
                <a:off x="9061738" y="874386"/>
                <a:ext cx="2798042" cy="356508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肘形接點 141"/>
              <p:cNvCxnSpPr/>
              <p:nvPr/>
            </p:nvCxnSpPr>
            <p:spPr>
              <a:xfrm rot="10800000">
                <a:off x="2943564" y="3375995"/>
                <a:ext cx="3334690" cy="2691071"/>
              </a:xfrm>
              <a:prstGeom prst="bentConnector3">
                <a:avLst>
                  <a:gd name="adj1" fmla="val 116289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直線單箭頭接點 143"/>
              <p:cNvCxnSpPr>
                <a:stCxn id="107" idx="2"/>
                <a:endCxn id="112" idx="0"/>
              </p:cNvCxnSpPr>
              <p:nvPr/>
            </p:nvCxnSpPr>
            <p:spPr>
              <a:xfrm>
                <a:off x="6245524" y="5084413"/>
                <a:ext cx="763036" cy="63051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單箭頭接點 144"/>
              <p:cNvCxnSpPr>
                <a:endCxn id="112" idx="0"/>
              </p:cNvCxnSpPr>
              <p:nvPr/>
            </p:nvCxnSpPr>
            <p:spPr>
              <a:xfrm flipH="1">
                <a:off x="7008560" y="1603152"/>
                <a:ext cx="1703341" cy="41117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單箭頭接點 145"/>
              <p:cNvCxnSpPr/>
              <p:nvPr/>
            </p:nvCxnSpPr>
            <p:spPr>
              <a:xfrm flipH="1">
                <a:off x="3906366" y="1509656"/>
                <a:ext cx="3675164" cy="118124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單箭頭接點 146"/>
              <p:cNvCxnSpPr>
                <a:stCxn id="107" idx="3"/>
                <a:endCxn id="130" idx="1"/>
              </p:cNvCxnSpPr>
              <p:nvPr/>
            </p:nvCxnSpPr>
            <p:spPr>
              <a:xfrm flipV="1">
                <a:off x="7008560" y="4190776"/>
                <a:ext cx="2033406" cy="49738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肘形接點 147"/>
              <p:cNvCxnSpPr/>
              <p:nvPr/>
            </p:nvCxnSpPr>
            <p:spPr>
              <a:xfrm rot="5400000" flipH="1" flipV="1">
                <a:off x="6109909" y="1712218"/>
                <a:ext cx="416405" cy="6164908"/>
              </a:xfrm>
              <a:prstGeom prst="bentConnector3">
                <a:avLst>
                  <a:gd name="adj1" fmla="val -69736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肘形接點 148"/>
              <p:cNvCxnSpPr>
                <a:stCxn id="109" idx="1"/>
                <a:endCxn id="110" idx="0"/>
              </p:cNvCxnSpPr>
              <p:nvPr/>
            </p:nvCxnSpPr>
            <p:spPr>
              <a:xfrm rot="10800000" flipH="1">
                <a:off x="2877057" y="776367"/>
                <a:ext cx="5436987" cy="3830815"/>
              </a:xfrm>
              <a:prstGeom prst="bentConnector4">
                <a:avLst>
                  <a:gd name="adj1" fmla="val -17177"/>
                  <a:gd name="adj2" fmla="val 119328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群組 74"/>
            <p:cNvGrpSpPr/>
            <p:nvPr/>
          </p:nvGrpSpPr>
          <p:grpSpPr>
            <a:xfrm>
              <a:off x="2940555" y="122377"/>
              <a:ext cx="6607784" cy="6331430"/>
              <a:chOff x="2940555" y="122377"/>
              <a:chExt cx="6607784" cy="6331430"/>
            </a:xfrm>
          </p:grpSpPr>
          <p:grpSp>
            <p:nvGrpSpPr>
              <p:cNvPr id="76" name="群組 75"/>
              <p:cNvGrpSpPr/>
              <p:nvPr/>
            </p:nvGrpSpPr>
            <p:grpSpPr>
              <a:xfrm>
                <a:off x="2940555" y="1552745"/>
                <a:ext cx="1384481" cy="2476803"/>
                <a:chOff x="3003465" y="1519078"/>
                <a:chExt cx="1384481" cy="2476803"/>
              </a:xfrm>
            </p:grpSpPr>
            <p:sp>
              <p:nvSpPr>
                <p:cNvPr id="102" name="文字方塊 101"/>
                <p:cNvSpPr txBox="1"/>
                <p:nvPr/>
              </p:nvSpPr>
              <p:spPr>
                <a:xfrm>
                  <a:off x="4015728" y="1869763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f1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3" name="文字方塊 102"/>
                <p:cNvSpPr txBox="1"/>
                <p:nvPr/>
              </p:nvSpPr>
              <p:spPr>
                <a:xfrm>
                  <a:off x="3003465" y="1519078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f2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5" name="文字方塊 104"/>
                <p:cNvSpPr txBox="1"/>
                <p:nvPr/>
              </p:nvSpPr>
              <p:spPr>
                <a:xfrm>
                  <a:off x="3378972" y="3591912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f3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6" name="文字方塊 105"/>
                <p:cNvSpPr txBox="1"/>
                <p:nvPr/>
              </p:nvSpPr>
              <p:spPr>
                <a:xfrm>
                  <a:off x="4005711" y="3626549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f4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77" name="文字方塊 76"/>
              <p:cNvSpPr txBox="1"/>
              <p:nvPr/>
            </p:nvSpPr>
            <p:spPr>
              <a:xfrm>
                <a:off x="4909685" y="3116339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8" name="文字方塊 77"/>
              <p:cNvSpPr txBox="1"/>
              <p:nvPr/>
            </p:nvSpPr>
            <p:spPr>
              <a:xfrm>
                <a:off x="4946813" y="2644458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9" name="文字方塊 78"/>
              <p:cNvSpPr txBox="1"/>
              <p:nvPr/>
            </p:nvSpPr>
            <p:spPr>
              <a:xfrm>
                <a:off x="5196697" y="3822680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0" name="文字方塊 79"/>
              <p:cNvSpPr txBox="1"/>
              <p:nvPr/>
            </p:nvSpPr>
            <p:spPr>
              <a:xfrm>
                <a:off x="5041938" y="413005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1" name="文字方塊 80"/>
              <p:cNvSpPr txBox="1"/>
              <p:nvPr/>
            </p:nvSpPr>
            <p:spPr>
              <a:xfrm>
                <a:off x="7449061" y="1603273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2" name="文字方塊 81"/>
              <p:cNvSpPr txBox="1"/>
              <p:nvPr/>
            </p:nvSpPr>
            <p:spPr>
              <a:xfrm>
                <a:off x="7131278" y="121728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4" name="文字方塊 83"/>
              <p:cNvSpPr txBox="1"/>
              <p:nvPr/>
            </p:nvSpPr>
            <p:spPr>
              <a:xfrm>
                <a:off x="5785111" y="569801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5" name="文字方塊 84"/>
              <p:cNvSpPr txBox="1"/>
              <p:nvPr/>
            </p:nvSpPr>
            <p:spPr>
              <a:xfrm>
                <a:off x="4341637" y="417740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6" name="文字方塊 85"/>
              <p:cNvSpPr txBox="1"/>
              <p:nvPr/>
            </p:nvSpPr>
            <p:spPr>
              <a:xfrm>
                <a:off x="4332286" y="4781722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7" name="文字方塊 86"/>
              <p:cNvSpPr txBox="1"/>
              <p:nvPr/>
            </p:nvSpPr>
            <p:spPr>
              <a:xfrm>
                <a:off x="7847801" y="12237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8" name="文字方塊 87"/>
              <p:cNvSpPr txBox="1"/>
              <p:nvPr/>
            </p:nvSpPr>
            <p:spPr>
              <a:xfrm>
                <a:off x="6193990" y="354949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9" name="文字方塊 88"/>
              <p:cNvSpPr txBox="1"/>
              <p:nvPr/>
            </p:nvSpPr>
            <p:spPr>
              <a:xfrm>
                <a:off x="6858373" y="258448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0" name="文字方塊 89"/>
              <p:cNvSpPr txBox="1"/>
              <p:nvPr/>
            </p:nvSpPr>
            <p:spPr>
              <a:xfrm>
                <a:off x="6799673" y="4059178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1" name="文字方塊 90"/>
              <p:cNvSpPr txBox="1"/>
              <p:nvPr/>
            </p:nvSpPr>
            <p:spPr>
              <a:xfrm>
                <a:off x="5909553" y="489553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2" name="文字方塊 91"/>
              <p:cNvSpPr txBox="1"/>
              <p:nvPr/>
            </p:nvSpPr>
            <p:spPr>
              <a:xfrm>
                <a:off x="8657726" y="152484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3" name="文字方塊 92"/>
              <p:cNvSpPr txBox="1"/>
              <p:nvPr/>
            </p:nvSpPr>
            <p:spPr>
              <a:xfrm>
                <a:off x="3244255" y="498373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4" name="文字方塊 93"/>
              <p:cNvSpPr txBox="1"/>
              <p:nvPr/>
            </p:nvSpPr>
            <p:spPr>
              <a:xfrm>
                <a:off x="6879601" y="3133396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>
                <a:off x="6888025" y="459858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9059103" y="1592131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>
                <a:off x="7690579" y="563338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>
                <a:off x="8965366" y="65351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0" name="文字方塊 99"/>
              <p:cNvSpPr txBox="1"/>
              <p:nvPr/>
            </p:nvSpPr>
            <p:spPr>
              <a:xfrm>
                <a:off x="7725393" y="608447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cxnSp>
        <p:nvCxnSpPr>
          <p:cNvPr id="68" name="肘形接點 67"/>
          <p:cNvCxnSpPr>
            <a:stCxn id="111" idx="1"/>
          </p:cNvCxnSpPr>
          <p:nvPr/>
        </p:nvCxnSpPr>
        <p:spPr>
          <a:xfrm rot="10800000" flipH="1" flipV="1">
            <a:off x="2024846" y="3270245"/>
            <a:ext cx="3201991" cy="3001067"/>
          </a:xfrm>
          <a:prstGeom prst="bentConnector3">
            <a:avLst>
              <a:gd name="adj1" fmla="val -22765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887072" y="6323603"/>
            <a:ext cx="48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f11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02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462844" y="846032"/>
            <a:ext cx="10735076" cy="3970318"/>
            <a:chOff x="1609324" y="2485915"/>
            <a:chExt cx="10735076" cy="3970318"/>
          </a:xfrm>
        </p:grpSpPr>
        <p:grpSp>
          <p:nvGrpSpPr>
            <p:cNvPr id="17" name="群組 16"/>
            <p:cNvGrpSpPr/>
            <p:nvPr/>
          </p:nvGrpSpPr>
          <p:grpSpPr>
            <a:xfrm>
              <a:off x="2009274" y="2485915"/>
              <a:ext cx="10335126" cy="3970318"/>
              <a:chOff x="385011" y="2437788"/>
              <a:chExt cx="10335126" cy="3970318"/>
            </a:xfrm>
          </p:grpSpPr>
          <p:sp>
            <p:nvSpPr>
              <p:cNvPr id="2" name="文字方塊 1"/>
              <p:cNvSpPr txBox="1"/>
              <p:nvPr/>
            </p:nvSpPr>
            <p:spPr>
              <a:xfrm>
                <a:off x="1251284" y="2437788"/>
                <a:ext cx="946885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TW" sz="2800" dirty="0" smtClean="0"/>
              </a:p>
              <a:p>
                <a:r>
                  <a:rPr lang="en-US" altLang="zh-TW" sz="2800" dirty="0" smtClean="0"/>
                  <a:t>Find suitable parameter: inequalities cannot be contradicted</a:t>
                </a:r>
              </a:p>
              <a:p>
                <a:r>
                  <a:rPr lang="en-US" altLang="zh-TW" sz="2800" dirty="0" smtClean="0"/>
                  <a:t>(before</a:t>
                </a:r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run both SSA and likelihood model)</a:t>
                </a:r>
              </a:p>
              <a:p>
                <a:endParaRPr lang="en-US" altLang="zh-TW" sz="2800" dirty="0" smtClean="0"/>
              </a:p>
              <a:p>
                <a:r>
                  <a:rPr lang="en-US" altLang="zh-TW" sz="2800" dirty="0" smtClean="0"/>
                  <a:t>Likelihood method</a:t>
                </a:r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SOP: </a:t>
                </a:r>
              </a:p>
              <a:p>
                <a:pPr marL="342900" indent="-342900">
                  <a:buAutoNum type="arabicPeriod"/>
                </a:pPr>
                <a:r>
                  <a:rPr lang="en-US" altLang="zh-TW" sz="2800" dirty="0" smtClean="0"/>
                  <a:t>Decide iteration</a:t>
                </a:r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&amp;</a:t>
                </a:r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actual </a:t>
                </a:r>
                <a:r>
                  <a:rPr lang="en-US" altLang="zh-TW" sz="2800" dirty="0" err="1" smtClean="0"/>
                  <a:t>jumpsize</a:t>
                </a:r>
                <a:r>
                  <a:rPr lang="en-US" altLang="zh-TW" sz="2800" dirty="0" smtClean="0"/>
                  <a:t>(=range/</a:t>
                </a:r>
                <a:r>
                  <a:rPr lang="en-US" altLang="zh-TW" sz="2800" dirty="0" err="1" smtClean="0"/>
                  <a:t>jumpsize</a:t>
                </a:r>
                <a:r>
                  <a:rPr lang="en-US" altLang="zh-TW" sz="2800" dirty="0" smtClean="0"/>
                  <a:t>) -&gt; run</a:t>
                </a:r>
              </a:p>
              <a:p>
                <a:pPr marL="342900" indent="-342900">
                  <a:buAutoNum type="arabicPeriod"/>
                </a:pPr>
                <a:r>
                  <a:rPr lang="en-US" altLang="zh-TW" sz="2800" dirty="0" smtClean="0"/>
                  <a:t>Find mean &amp; </a:t>
                </a:r>
                <a:r>
                  <a:rPr lang="en-US" altLang="zh-TW" sz="2800" dirty="0" err="1" smtClean="0"/>
                  <a:t>sd</a:t>
                </a:r>
                <a:r>
                  <a:rPr lang="en-US" altLang="zh-TW" sz="2800" dirty="0" smtClean="0"/>
                  <a:t> for </a:t>
                </a:r>
                <a:r>
                  <a:rPr lang="en-US" altLang="zh-TW" sz="2800" dirty="0"/>
                  <a:t>each </a:t>
                </a:r>
                <a:r>
                  <a:rPr lang="en-US" altLang="zh-TW" sz="2800" dirty="0" smtClean="0"/>
                  <a:t>flow</a:t>
                </a:r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draw converge plot</a:t>
                </a:r>
              </a:p>
              <a:p>
                <a:pPr marL="342900" indent="-342900">
                  <a:buAutoNum type="arabicPeriod"/>
                </a:pPr>
                <a:r>
                  <a:rPr lang="en-US" altLang="zh-TW" sz="2800" dirty="0" smtClean="0"/>
                  <a:t>Check coverage</a:t>
                </a:r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of solution space</a:t>
                </a:r>
              </a:p>
              <a:p>
                <a:pPr marL="342900" indent="-342900">
                  <a:buAutoNum type="arabicPeriod"/>
                </a:pPr>
                <a:r>
                  <a:rPr lang="en-US" altLang="zh-TW" sz="2800" dirty="0" smtClean="0"/>
                  <a:t>Increase actual </a:t>
                </a:r>
                <a:r>
                  <a:rPr lang="en-US" altLang="zh-TW" sz="2800" dirty="0" err="1" smtClean="0"/>
                  <a:t>jumpsize</a:t>
                </a:r>
                <a:r>
                  <a:rPr lang="en-US" altLang="zh-TW" sz="2800" dirty="0" smtClean="0"/>
                  <a:t> &amp; Increase iteration -&gt; run</a:t>
                </a:r>
              </a:p>
            </p:txBody>
          </p:sp>
          <p:sp>
            <p:nvSpPr>
              <p:cNvPr id="16" name="弧形向右箭號 15"/>
              <p:cNvSpPr/>
              <p:nvPr/>
            </p:nvSpPr>
            <p:spPr>
              <a:xfrm flipV="1">
                <a:off x="385011" y="5027447"/>
                <a:ext cx="866273" cy="1228521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文字方塊 17"/>
            <p:cNvSpPr txBox="1"/>
            <p:nvPr/>
          </p:nvSpPr>
          <p:spPr>
            <a:xfrm>
              <a:off x="1609324" y="5505168"/>
              <a:ext cx="79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repeat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27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36187" y="272374"/>
            <a:ext cx="3965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Result from likelihood method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372614" y="948454"/>
            <a:ext cx="84284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Test 1:  </a:t>
            </a:r>
          </a:p>
          <a:p>
            <a:r>
              <a:rPr lang="zh-TW" altLang="en-US" dirty="0" smtClean="0"/>
              <a:t>iter</a:t>
            </a:r>
            <a:r>
              <a:rPr lang="zh-TW" altLang="en-US" dirty="0"/>
              <a:t>&lt;-100</a:t>
            </a:r>
          </a:p>
          <a:p>
            <a:r>
              <a:rPr lang="zh-TW" altLang="en-US" dirty="0"/>
              <a:t>jumpsize&lt;-</a:t>
            </a:r>
            <a:r>
              <a:rPr lang="zh-TW" altLang="en-US" dirty="0" smtClean="0"/>
              <a:t>10000 </a:t>
            </a:r>
            <a:r>
              <a:rPr lang="en-US" altLang="zh-TW" dirty="0" smtClean="0"/>
              <a:t>(actual </a:t>
            </a:r>
            <a:r>
              <a:rPr lang="en-US" altLang="zh-TW" dirty="0" err="1" smtClean="0"/>
              <a:t>jumpsize</a:t>
            </a:r>
            <a:r>
              <a:rPr lang="en-US" altLang="zh-TW" dirty="0" smtClean="0"/>
              <a:t>= (max of range- min of range) /10000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986" t="53707" r="74503" b="7116"/>
          <a:stretch/>
        </p:blipFill>
        <p:spPr>
          <a:xfrm>
            <a:off x="4101247" y="3009530"/>
            <a:ext cx="3492206" cy="327323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624" t="62813" r="74291" b="10709"/>
          <a:stretch/>
        </p:blipFill>
        <p:spPr>
          <a:xfrm>
            <a:off x="7829880" y="3009530"/>
            <a:ext cx="3683540" cy="23764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986" t="10803" r="74503" b="46080"/>
          <a:stretch/>
        </p:blipFill>
        <p:spPr>
          <a:xfrm>
            <a:off x="372614" y="2680283"/>
            <a:ext cx="3492206" cy="360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5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2853" y="276847"/>
            <a:ext cx="1921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Converge </a:t>
            </a:r>
            <a:r>
              <a:rPr lang="en-US" altLang="zh-TW" sz="2400" dirty="0"/>
              <a:t>plot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222853" y="827508"/>
            <a:ext cx="77263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need </a:t>
            </a:r>
            <a:r>
              <a:rPr lang="zh-TW" altLang="en-US" dirty="0"/>
              <a:t>a measure of when mean and sd not significantly fluctuate </a:t>
            </a:r>
            <a:r>
              <a:rPr lang="zh-TW" altLang="en-US" dirty="0" smtClean="0"/>
              <a:t>anymore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calculate </a:t>
            </a:r>
            <a:r>
              <a:rPr lang="zh-TW" altLang="en-US" dirty="0"/>
              <a:t>fluctuation </a:t>
            </a:r>
            <a:r>
              <a:rPr lang="zh-TW" altLang="en-US" dirty="0" smtClean="0"/>
              <a:t>reduction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Error </a:t>
            </a:r>
            <a:r>
              <a:rPr lang="zh-TW" altLang="en-US" dirty="0"/>
              <a:t>margin of 2% of average stand. dev.</a:t>
            </a:r>
          </a:p>
        </p:txBody>
      </p:sp>
      <p:sp>
        <p:nvSpPr>
          <p:cNvPr id="4" name="矩形 3"/>
          <p:cNvSpPr/>
          <p:nvPr/>
        </p:nvSpPr>
        <p:spPr>
          <a:xfrm>
            <a:off x="616552" y="1877819"/>
            <a:ext cx="3564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Take BAC-&gt;MEI for example:</a:t>
            </a:r>
            <a:endParaRPr lang="zh-TW" altLang="en-US" sz="2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3333" t="42469" r="2709" b="1481"/>
          <a:stretch/>
        </p:blipFill>
        <p:spPr>
          <a:xfrm>
            <a:off x="430446" y="2298700"/>
            <a:ext cx="5595497" cy="40132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733379" y="6311900"/>
            <a:ext cx="98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Iteration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 rot="16200000">
            <a:off x="-119063" y="394970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Mean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53472" t="45556" r="4167" b="1545"/>
          <a:stretch/>
        </p:blipFill>
        <p:spPr>
          <a:xfrm>
            <a:off x="6508542" y="2542620"/>
            <a:ext cx="5365958" cy="376928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9180807" y="6311900"/>
            <a:ext cx="98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Iteration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 rot="16200000">
            <a:off x="6050676" y="424259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40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0479" y="348734"/>
            <a:ext cx="3630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Check coverage</a:t>
            </a:r>
            <a:r>
              <a:rPr lang="zh-TW" altLang="en-US" sz="2000" dirty="0"/>
              <a:t> </a:t>
            </a:r>
            <a:r>
              <a:rPr lang="en-US" altLang="zh-TW" sz="2000" dirty="0"/>
              <a:t>of solution </a:t>
            </a:r>
            <a:r>
              <a:rPr lang="en-US" altLang="zh-TW" sz="2000" dirty="0" smtClean="0"/>
              <a:t>space</a:t>
            </a:r>
            <a:endParaRPr lang="zh-TW" altLang="en-US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53403" t="20741" r="6319" b="7408"/>
          <a:stretch/>
        </p:blipFill>
        <p:spPr>
          <a:xfrm>
            <a:off x="5453381" y="69362"/>
            <a:ext cx="5295729" cy="531399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53333" t="68765" r="6017" b="11111"/>
          <a:stretch/>
        </p:blipFill>
        <p:spPr>
          <a:xfrm>
            <a:off x="5453381" y="5383352"/>
            <a:ext cx="5295729" cy="14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7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2614" y="948454"/>
            <a:ext cx="84284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Test 1:  </a:t>
            </a:r>
          </a:p>
          <a:p>
            <a:r>
              <a:rPr lang="zh-TW" altLang="en-US" dirty="0" smtClean="0"/>
              <a:t>iter</a:t>
            </a:r>
            <a:r>
              <a:rPr lang="zh-TW" altLang="en-US" dirty="0"/>
              <a:t>&lt;</a:t>
            </a:r>
            <a:r>
              <a:rPr lang="zh-TW" altLang="en-US" dirty="0" smtClean="0"/>
              <a:t>-</a:t>
            </a:r>
            <a:r>
              <a:rPr lang="en-US" altLang="zh-TW" dirty="0" smtClean="0"/>
              <a:t>3</a:t>
            </a:r>
            <a:r>
              <a:rPr lang="zh-TW" altLang="en-US" dirty="0" smtClean="0"/>
              <a:t>00</a:t>
            </a:r>
            <a:endParaRPr lang="zh-TW" altLang="en-US" dirty="0"/>
          </a:p>
          <a:p>
            <a:r>
              <a:rPr lang="zh-TW" altLang="en-US" dirty="0"/>
              <a:t>jumpsize&lt;-</a:t>
            </a:r>
            <a:r>
              <a:rPr lang="zh-TW" altLang="en-US" dirty="0" smtClean="0"/>
              <a:t>1000 </a:t>
            </a:r>
            <a:r>
              <a:rPr lang="en-US" altLang="zh-TW" dirty="0" smtClean="0"/>
              <a:t>(actual </a:t>
            </a:r>
            <a:r>
              <a:rPr lang="en-US" altLang="zh-TW" dirty="0" err="1" smtClean="0"/>
              <a:t>jumpsize</a:t>
            </a:r>
            <a:r>
              <a:rPr lang="en-US" altLang="zh-TW" dirty="0" smtClean="0"/>
              <a:t>= (max of range- min of range) /1000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0486" t="12346" r="66042" b="45185"/>
          <a:stretch/>
        </p:blipFill>
        <p:spPr>
          <a:xfrm>
            <a:off x="165099" y="2374900"/>
            <a:ext cx="3718590" cy="3784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0486" t="54815" r="66042" b="6667"/>
          <a:stretch/>
        </p:blipFill>
        <p:spPr>
          <a:xfrm>
            <a:off x="4064000" y="2726956"/>
            <a:ext cx="3718589" cy="343254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0347" t="63580" r="65833" b="9013"/>
          <a:stretch/>
        </p:blipFill>
        <p:spPr>
          <a:xfrm>
            <a:off x="7962900" y="2726956"/>
            <a:ext cx="3773598" cy="244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5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2853" y="276847"/>
            <a:ext cx="1921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Converge </a:t>
            </a:r>
            <a:r>
              <a:rPr lang="en-US" altLang="zh-TW" sz="2400" dirty="0"/>
              <a:t>plot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222853" y="827508"/>
            <a:ext cx="77263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need </a:t>
            </a:r>
            <a:r>
              <a:rPr lang="zh-TW" altLang="en-US" dirty="0"/>
              <a:t>a measure of when mean and sd not significantly fluctuate </a:t>
            </a:r>
            <a:r>
              <a:rPr lang="zh-TW" altLang="en-US" dirty="0" smtClean="0"/>
              <a:t>anymore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calculate </a:t>
            </a:r>
            <a:r>
              <a:rPr lang="zh-TW" altLang="en-US" dirty="0"/>
              <a:t>fluctuation </a:t>
            </a:r>
            <a:r>
              <a:rPr lang="zh-TW" altLang="en-US" dirty="0" smtClean="0"/>
              <a:t>reduction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Error </a:t>
            </a:r>
            <a:r>
              <a:rPr lang="zh-TW" altLang="en-US" dirty="0"/>
              <a:t>margin of 2% of average stand. dev.</a:t>
            </a:r>
          </a:p>
        </p:txBody>
      </p:sp>
      <p:sp>
        <p:nvSpPr>
          <p:cNvPr id="4" name="矩形 3"/>
          <p:cNvSpPr/>
          <p:nvPr/>
        </p:nvSpPr>
        <p:spPr>
          <a:xfrm>
            <a:off x="616552" y="1877819"/>
            <a:ext cx="3564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Take BAC-&gt;MEI for example:</a:t>
            </a:r>
            <a:endParaRPr lang="zh-TW" altLang="en-US" sz="2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3472" t="41852" r="2083" b="1358"/>
          <a:stretch/>
        </p:blipFill>
        <p:spPr>
          <a:xfrm>
            <a:off x="430447" y="2175865"/>
            <a:ext cx="5965899" cy="428799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918581" y="6443491"/>
            <a:ext cx="98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Iteration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 rot="16200000">
            <a:off x="-119063" y="394970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Mean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53333" t="43457" r="3125" b="1481"/>
          <a:stretch/>
        </p:blipFill>
        <p:spPr>
          <a:xfrm>
            <a:off x="6273800" y="2155501"/>
            <a:ext cx="6028183" cy="428799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9180807" y="6311900"/>
            <a:ext cx="98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Iteration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 rot="16200000">
            <a:off x="6050676" y="424259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SD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949246" y="1352664"/>
            <a:ext cx="3569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 </a:t>
            </a:r>
            <a:r>
              <a:rPr lang="zh-TW" altLang="en-US" dirty="0"/>
              <a:t>Mean percentage covered </a:t>
            </a:r>
            <a:r>
              <a:rPr lang="zh-TW" altLang="en-US" dirty="0" smtClean="0"/>
              <a:t>range</a:t>
            </a:r>
            <a:endParaRPr lang="en-US" altLang="zh-TW" dirty="0" smtClean="0"/>
          </a:p>
          <a:p>
            <a:r>
              <a:rPr lang="zh-TW" altLang="en-US" dirty="0" smtClean="0"/>
              <a:t> [</a:t>
            </a:r>
            <a:r>
              <a:rPr lang="zh-TW" altLang="en-US" dirty="0"/>
              <a:t>1] 23.9333</a:t>
            </a:r>
          </a:p>
        </p:txBody>
      </p:sp>
    </p:spTree>
    <p:extLst>
      <p:ext uri="{BB962C8B-B14F-4D97-AF65-F5344CB8AC3E}">
        <p14:creationId xmlns:p14="http://schemas.microsoft.com/office/powerpoint/2010/main" val="296661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0479" y="348734"/>
            <a:ext cx="67821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Compare parsimonious, likelihood result and Rowe et al. (2008)</a:t>
            </a:r>
            <a:endParaRPr lang="zh-TW" altLang="en-US" sz="2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22986" t="39754" r="49792" b="13579"/>
          <a:stretch/>
        </p:blipFill>
        <p:spPr>
          <a:xfrm>
            <a:off x="7531100" y="533809"/>
            <a:ext cx="4216400" cy="406581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52847" t="16667" r="4583" b="16419"/>
          <a:stretch/>
        </p:blipFill>
        <p:spPr>
          <a:xfrm>
            <a:off x="482600" y="832241"/>
            <a:ext cx="6560057" cy="580024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340100" y="6488668"/>
            <a:ext cx="1842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Flow (</a:t>
            </a:r>
            <a:r>
              <a:rPr lang="en-US" altLang="zh-TW" dirty="0" err="1" smtClean="0"/>
              <a:t>mgC</a:t>
            </a:r>
            <a:r>
              <a:rPr lang="en-US" altLang="zh-TW" dirty="0" smtClean="0"/>
              <a:t>/m2/d)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52291" t="41481" r="14167" b="41759"/>
          <a:stretch/>
        </p:blipFill>
        <p:spPr>
          <a:xfrm>
            <a:off x="7042657" y="4683020"/>
            <a:ext cx="4912302" cy="1380702"/>
          </a:xfrm>
          <a:prstGeom prst="rect">
            <a:avLst/>
          </a:prstGeom>
        </p:spPr>
      </p:pic>
      <p:cxnSp>
        <p:nvCxnSpPr>
          <p:cNvPr id="13" name="直線接點 12"/>
          <p:cNvCxnSpPr/>
          <p:nvPr/>
        </p:nvCxnSpPr>
        <p:spPr>
          <a:xfrm flipV="1">
            <a:off x="8509000" y="5638800"/>
            <a:ext cx="3445959" cy="25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05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98500" y="622300"/>
            <a:ext cx="10960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Problem: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In this trial, I directly used calculated respiration rate and did not use physiological constraints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from references (because of contradictory) so the values of flow rate were quite large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400" dirty="0" smtClean="0"/>
              <a:t>Fix inequalities: assum</a:t>
            </a:r>
            <a:r>
              <a:rPr lang="en-US" altLang="zh-TW" sz="2400" dirty="0"/>
              <a:t>e</a:t>
            </a:r>
            <a:r>
              <a:rPr lang="en-US" altLang="zh-TW" sz="2400" dirty="0" smtClean="0"/>
              <a:t> growth efficiency as 10% (Rowe et al. 2008)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400" dirty="0" smtClean="0"/>
              <a:t>Do not use calculated  </a:t>
            </a:r>
            <a:r>
              <a:rPr lang="en-US" altLang="zh-TW" sz="2400" dirty="0"/>
              <a:t>respiration </a:t>
            </a:r>
            <a:r>
              <a:rPr lang="en-US" altLang="zh-TW" sz="2400" dirty="0" smtClean="0"/>
              <a:t>rate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and use </a:t>
            </a:r>
            <a:r>
              <a:rPr lang="en-US" altLang="zh-TW" sz="2400" dirty="0"/>
              <a:t>physiological constraints from </a:t>
            </a:r>
            <a:r>
              <a:rPr lang="en-US" altLang="zh-TW" sz="2400" dirty="0" smtClean="0"/>
              <a:t>references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Including respiration rate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9458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3517" y="356566"/>
            <a:ext cx="114903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altLang="zh-TW" sz="2400" dirty="0"/>
              <a:t>Fix inequalities: assume growth efficiency as 10% (Rowe et al. 2008)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5930283" y="1573494"/>
            <a:ext cx="60431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Add inequalities: </a:t>
            </a:r>
          </a:p>
          <a:p>
            <a:endParaRPr lang="en-US" altLang="zh-TW" dirty="0" smtClean="0"/>
          </a:p>
          <a:p>
            <a:r>
              <a:rPr lang="en-US" altLang="zh-TW" dirty="0"/>
              <a:t>!--Growth </a:t>
            </a:r>
            <a:r>
              <a:rPr lang="en-US" altLang="zh-TW" dirty="0" smtClean="0"/>
              <a:t>efficiency</a:t>
            </a:r>
          </a:p>
          <a:p>
            <a:r>
              <a:rPr lang="en-US" altLang="zh-TW" dirty="0" err="1" smtClean="0"/>
              <a:t>BACgrow</a:t>
            </a:r>
            <a:r>
              <a:rPr lang="en-US" altLang="zh-TW" dirty="0" smtClean="0"/>
              <a:t>=</a:t>
            </a:r>
            <a:r>
              <a:rPr lang="en-US" altLang="zh-TW" dirty="0" err="1" smtClean="0"/>
              <a:t>flowto</a:t>
            </a:r>
            <a:r>
              <a:rPr lang="en-US" altLang="zh-TW" dirty="0" smtClean="0"/>
              <a:t>(BAC</a:t>
            </a:r>
            <a:r>
              <a:rPr lang="en-US" altLang="zh-TW" dirty="0"/>
              <a:t>)*[</a:t>
            </a:r>
            <a:r>
              <a:rPr lang="en-US" altLang="zh-TW" dirty="0" err="1"/>
              <a:t>minBACge</a:t>
            </a:r>
            <a:r>
              <a:rPr lang="en-US" altLang="zh-TW" dirty="0"/>
              <a:t>, </a:t>
            </a:r>
            <a:r>
              <a:rPr lang="en-US" altLang="zh-TW" dirty="0" err="1"/>
              <a:t>maxBACge</a:t>
            </a:r>
            <a:r>
              <a:rPr lang="en-US" altLang="zh-TW" dirty="0"/>
              <a:t>]</a:t>
            </a:r>
          </a:p>
          <a:p>
            <a:r>
              <a:rPr lang="en-US" altLang="zh-TW" dirty="0" err="1"/>
              <a:t>MEIcs-MEIfae-MEIres</a:t>
            </a:r>
            <a:r>
              <a:rPr lang="en-US" altLang="zh-TW" dirty="0"/>
              <a:t>=[</a:t>
            </a:r>
            <a:r>
              <a:rPr lang="en-US" altLang="zh-TW" dirty="0" err="1"/>
              <a:t>minMEIsp</a:t>
            </a:r>
            <a:r>
              <a:rPr lang="en-US" altLang="zh-TW" dirty="0"/>
              <a:t>, </a:t>
            </a:r>
            <a:r>
              <a:rPr lang="en-US" altLang="zh-TW" dirty="0" err="1"/>
              <a:t>maxMEIsp</a:t>
            </a:r>
            <a:r>
              <a:rPr lang="en-US" altLang="zh-TW" dirty="0"/>
              <a:t>]*</a:t>
            </a:r>
            <a:r>
              <a:rPr lang="en-US" altLang="zh-TW" dirty="0" err="1"/>
              <a:t>MEIcs</a:t>
            </a:r>
            <a:r>
              <a:rPr lang="en-US" altLang="zh-TW" dirty="0"/>
              <a:t>-[</a:t>
            </a:r>
            <a:r>
              <a:rPr lang="en-US" altLang="zh-TW" dirty="0" err="1"/>
              <a:t>minMEIsp</a:t>
            </a:r>
            <a:r>
              <a:rPr lang="en-US" altLang="zh-TW" dirty="0"/>
              <a:t>, </a:t>
            </a:r>
            <a:r>
              <a:rPr lang="en-US" altLang="zh-TW" dirty="0" err="1"/>
              <a:t>maxMEIsp</a:t>
            </a:r>
            <a:r>
              <a:rPr lang="en-US" altLang="zh-TW" dirty="0"/>
              <a:t>]*</a:t>
            </a:r>
            <a:r>
              <a:rPr lang="en-US" altLang="zh-TW" dirty="0" err="1"/>
              <a:t>MEIfae</a:t>
            </a:r>
            <a:endParaRPr lang="en-US" altLang="zh-TW" dirty="0"/>
          </a:p>
          <a:p>
            <a:r>
              <a:rPr lang="en-US" altLang="zh-TW" dirty="0" err="1"/>
              <a:t>MACcs-MACfae-MACres</a:t>
            </a:r>
            <a:r>
              <a:rPr lang="en-US" altLang="zh-TW" dirty="0"/>
              <a:t>=[</a:t>
            </a:r>
            <a:r>
              <a:rPr lang="en-US" altLang="zh-TW" dirty="0" err="1"/>
              <a:t>minMACsp</a:t>
            </a:r>
            <a:r>
              <a:rPr lang="en-US" altLang="zh-TW" dirty="0"/>
              <a:t>, </a:t>
            </a:r>
            <a:r>
              <a:rPr lang="en-US" altLang="zh-TW" dirty="0" err="1"/>
              <a:t>maxMACsp</a:t>
            </a:r>
            <a:r>
              <a:rPr lang="en-US" altLang="zh-TW" dirty="0"/>
              <a:t>]*</a:t>
            </a:r>
            <a:r>
              <a:rPr lang="en-US" altLang="zh-TW" dirty="0" err="1"/>
              <a:t>MEIcs</a:t>
            </a:r>
            <a:r>
              <a:rPr lang="en-US" altLang="zh-TW" dirty="0"/>
              <a:t>-[</a:t>
            </a:r>
            <a:r>
              <a:rPr lang="en-US" altLang="zh-TW" dirty="0" err="1"/>
              <a:t>minMACsp</a:t>
            </a:r>
            <a:r>
              <a:rPr lang="en-US" altLang="zh-TW" dirty="0"/>
              <a:t>, </a:t>
            </a:r>
            <a:r>
              <a:rPr lang="en-US" altLang="zh-TW" dirty="0" err="1"/>
              <a:t>maxMACsp</a:t>
            </a:r>
            <a:r>
              <a:rPr lang="en-US" altLang="zh-TW" dirty="0"/>
              <a:t>]*</a:t>
            </a:r>
            <a:r>
              <a:rPr lang="en-US" altLang="zh-TW" dirty="0" err="1"/>
              <a:t>MACfae</a:t>
            </a:r>
            <a:endParaRPr lang="en-US" altLang="zh-TW" dirty="0"/>
          </a:p>
          <a:p>
            <a:r>
              <a:rPr lang="en-US" altLang="zh-TW" dirty="0" err="1"/>
              <a:t>MEGcs-MEGfae-MEGres</a:t>
            </a:r>
            <a:r>
              <a:rPr lang="en-US" altLang="zh-TW" dirty="0"/>
              <a:t>=[</a:t>
            </a:r>
            <a:r>
              <a:rPr lang="en-US" altLang="zh-TW" dirty="0" err="1"/>
              <a:t>minMEGsp</a:t>
            </a:r>
            <a:r>
              <a:rPr lang="en-US" altLang="zh-TW" dirty="0"/>
              <a:t>, </a:t>
            </a:r>
            <a:r>
              <a:rPr lang="en-US" altLang="zh-TW" dirty="0" err="1"/>
              <a:t>maxMEGsp</a:t>
            </a:r>
            <a:r>
              <a:rPr lang="en-US" altLang="zh-TW" dirty="0"/>
              <a:t>]*</a:t>
            </a:r>
            <a:r>
              <a:rPr lang="en-US" altLang="zh-TW" dirty="0" err="1"/>
              <a:t>MEGcs</a:t>
            </a:r>
            <a:r>
              <a:rPr lang="en-US" altLang="zh-TW" dirty="0"/>
              <a:t>-[</a:t>
            </a:r>
            <a:r>
              <a:rPr lang="en-US" altLang="zh-TW" dirty="0" err="1"/>
              <a:t>minMEGsp</a:t>
            </a:r>
            <a:r>
              <a:rPr lang="en-US" altLang="zh-TW" dirty="0"/>
              <a:t>, </a:t>
            </a:r>
            <a:r>
              <a:rPr lang="en-US" altLang="zh-TW" dirty="0" err="1"/>
              <a:t>maxMEGsp</a:t>
            </a:r>
            <a:r>
              <a:rPr lang="en-US" altLang="zh-TW" dirty="0"/>
              <a:t>]*</a:t>
            </a:r>
            <a:r>
              <a:rPr lang="en-US" altLang="zh-TW" dirty="0" err="1"/>
              <a:t>MEGfae</a:t>
            </a:r>
            <a:endParaRPr lang="en-US" altLang="zh-TW" dirty="0"/>
          </a:p>
          <a:p>
            <a:r>
              <a:rPr lang="en-US" altLang="zh-TW" dirty="0" err="1"/>
              <a:t>FIScs-FISfae-FISres</a:t>
            </a:r>
            <a:r>
              <a:rPr lang="en-US" altLang="zh-TW" dirty="0"/>
              <a:t>=[</a:t>
            </a:r>
            <a:r>
              <a:rPr lang="en-US" altLang="zh-TW" dirty="0" err="1"/>
              <a:t>minFISsp</a:t>
            </a:r>
            <a:r>
              <a:rPr lang="en-US" altLang="zh-TW" dirty="0"/>
              <a:t>, </a:t>
            </a:r>
            <a:r>
              <a:rPr lang="en-US" altLang="zh-TW" dirty="0" err="1"/>
              <a:t>maxFISsp</a:t>
            </a:r>
            <a:r>
              <a:rPr lang="en-US" altLang="zh-TW" dirty="0"/>
              <a:t>]*</a:t>
            </a:r>
            <a:r>
              <a:rPr lang="en-US" altLang="zh-TW" dirty="0" err="1"/>
              <a:t>FIScs</a:t>
            </a:r>
            <a:r>
              <a:rPr lang="en-US" altLang="zh-TW" dirty="0"/>
              <a:t>-[</a:t>
            </a:r>
            <a:r>
              <a:rPr lang="en-US" altLang="zh-TW" dirty="0" err="1"/>
              <a:t>minFISsp</a:t>
            </a:r>
            <a:r>
              <a:rPr lang="en-US" altLang="zh-TW" dirty="0"/>
              <a:t>, </a:t>
            </a:r>
            <a:r>
              <a:rPr lang="en-US" altLang="zh-TW" dirty="0" err="1"/>
              <a:t>maxFISsp</a:t>
            </a:r>
            <a:r>
              <a:rPr lang="en-US" altLang="zh-TW" dirty="0"/>
              <a:t>]*</a:t>
            </a:r>
            <a:r>
              <a:rPr lang="en-US" altLang="zh-TW" dirty="0" err="1"/>
              <a:t>FISfae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38355" y="1573494"/>
            <a:ext cx="540444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Add parameter:</a:t>
            </a:r>
          </a:p>
          <a:p>
            <a:r>
              <a:rPr lang="en-US" altLang="zh-TW" dirty="0"/>
              <a:t>!-- Growth efficiency</a:t>
            </a:r>
          </a:p>
          <a:p>
            <a:r>
              <a:rPr lang="en-US" altLang="zh-TW" dirty="0" err="1"/>
              <a:t>minMEIsp</a:t>
            </a:r>
            <a:r>
              <a:rPr lang="en-US" altLang="zh-TW" dirty="0"/>
              <a:t> = 0   {fraction} !</a:t>
            </a:r>
            <a:r>
              <a:rPr lang="en-US" altLang="zh-TW" dirty="0" err="1"/>
              <a:t>Meio</a:t>
            </a:r>
            <a:r>
              <a:rPr lang="en-US" altLang="zh-TW" dirty="0"/>
              <a:t> </a:t>
            </a:r>
            <a:r>
              <a:rPr lang="en-US" altLang="zh-TW" dirty="0" err="1"/>
              <a:t>secodary</a:t>
            </a:r>
            <a:r>
              <a:rPr lang="en-US" altLang="zh-TW" dirty="0"/>
              <a:t> production</a:t>
            </a:r>
          </a:p>
          <a:p>
            <a:r>
              <a:rPr lang="en-US" altLang="zh-TW" dirty="0" err="1"/>
              <a:t>maxMEIsp</a:t>
            </a:r>
            <a:r>
              <a:rPr lang="en-US" altLang="zh-TW" dirty="0"/>
              <a:t> = 0.1 {fraction}</a:t>
            </a:r>
          </a:p>
          <a:p>
            <a:r>
              <a:rPr lang="en-US" altLang="zh-TW" dirty="0" err="1"/>
              <a:t>minMACsp</a:t>
            </a:r>
            <a:r>
              <a:rPr lang="en-US" altLang="zh-TW" dirty="0"/>
              <a:t> = 0   {fraction} !Macro </a:t>
            </a:r>
            <a:r>
              <a:rPr lang="en-US" altLang="zh-TW" dirty="0" err="1"/>
              <a:t>secodary</a:t>
            </a:r>
            <a:r>
              <a:rPr lang="en-US" altLang="zh-TW" dirty="0"/>
              <a:t> production</a:t>
            </a:r>
          </a:p>
          <a:p>
            <a:r>
              <a:rPr lang="en-US" altLang="zh-TW" dirty="0" err="1"/>
              <a:t>maxMacsp</a:t>
            </a:r>
            <a:r>
              <a:rPr lang="en-US" altLang="zh-TW" dirty="0"/>
              <a:t> = 0.1 {fraction}  </a:t>
            </a:r>
          </a:p>
          <a:p>
            <a:r>
              <a:rPr lang="en-US" altLang="zh-TW" dirty="0" err="1"/>
              <a:t>minMEGsp</a:t>
            </a:r>
            <a:r>
              <a:rPr lang="en-US" altLang="zh-TW" dirty="0"/>
              <a:t> = 0    {fraction} !Mega </a:t>
            </a:r>
            <a:r>
              <a:rPr lang="en-US" altLang="zh-TW" dirty="0" err="1"/>
              <a:t>secodary</a:t>
            </a:r>
            <a:r>
              <a:rPr lang="en-US" altLang="zh-TW" dirty="0"/>
              <a:t> production</a:t>
            </a:r>
          </a:p>
          <a:p>
            <a:r>
              <a:rPr lang="en-US" altLang="zh-TW" dirty="0" err="1"/>
              <a:t>maxMEGsp</a:t>
            </a:r>
            <a:r>
              <a:rPr lang="en-US" altLang="zh-TW" dirty="0"/>
              <a:t> = 0.1  {fraction} </a:t>
            </a:r>
          </a:p>
          <a:p>
            <a:r>
              <a:rPr lang="en-US" altLang="zh-TW" dirty="0" err="1"/>
              <a:t>minFISsp</a:t>
            </a:r>
            <a:r>
              <a:rPr lang="en-US" altLang="zh-TW" dirty="0"/>
              <a:t> = 0    {fraction} !Fish </a:t>
            </a:r>
            <a:r>
              <a:rPr lang="en-US" altLang="zh-TW" dirty="0" err="1"/>
              <a:t>secodary</a:t>
            </a:r>
            <a:r>
              <a:rPr lang="en-US" altLang="zh-TW" dirty="0"/>
              <a:t> production</a:t>
            </a:r>
          </a:p>
          <a:p>
            <a:r>
              <a:rPr lang="en-US" altLang="zh-TW" dirty="0" err="1"/>
              <a:t>maxFISsp</a:t>
            </a:r>
            <a:r>
              <a:rPr lang="en-US" altLang="zh-TW" dirty="0"/>
              <a:t> = 0.1  {fraction} </a:t>
            </a:r>
          </a:p>
          <a:p>
            <a:endParaRPr lang="en-US" altLang="zh-TW" dirty="0"/>
          </a:p>
          <a:p>
            <a:r>
              <a:rPr lang="en-US" altLang="zh-TW" dirty="0" err="1"/>
              <a:t>minBACge</a:t>
            </a:r>
            <a:r>
              <a:rPr lang="en-US" altLang="zh-TW" dirty="0"/>
              <a:t>  = 0.36  {fraction}  !BAC growth efficiency</a:t>
            </a:r>
          </a:p>
          <a:p>
            <a:r>
              <a:rPr lang="en-US" altLang="zh-TW" dirty="0" err="1"/>
              <a:t>maxBACge</a:t>
            </a:r>
            <a:r>
              <a:rPr lang="en-US" altLang="zh-TW" dirty="0"/>
              <a:t>  = 0.61  {fraction} </a:t>
            </a:r>
          </a:p>
        </p:txBody>
      </p:sp>
    </p:spTree>
    <p:extLst>
      <p:ext uri="{BB962C8B-B14F-4D97-AF65-F5344CB8AC3E}">
        <p14:creationId xmlns:p14="http://schemas.microsoft.com/office/powerpoint/2010/main" val="287524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0816" t="19504" r="35886" b="12033"/>
          <a:stretch/>
        </p:blipFill>
        <p:spPr>
          <a:xfrm>
            <a:off x="5369668" y="603116"/>
            <a:ext cx="6439711" cy="572770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9179" y="143104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 err="1" smtClean="0"/>
              <a:t>ter</a:t>
            </a:r>
            <a:r>
              <a:rPr lang="en-US" altLang="zh-TW" dirty="0" smtClean="0"/>
              <a:t>&lt;-100</a:t>
            </a:r>
          </a:p>
          <a:p>
            <a:r>
              <a:rPr lang="en-US" altLang="zh-TW" dirty="0" err="1" smtClean="0"/>
              <a:t>Jumpsize</a:t>
            </a:r>
            <a:r>
              <a:rPr lang="en-US" altLang="zh-TW" dirty="0" smtClean="0"/>
              <a:t>&lt;-10000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&gt; </a:t>
            </a:r>
            <a:r>
              <a:rPr lang="zh-TW" altLang="en-US" dirty="0"/>
              <a:t>mean(samplerange$percCover, na.rm = T)</a:t>
            </a:r>
          </a:p>
          <a:p>
            <a:r>
              <a:rPr lang="zh-TW" altLang="en-US" dirty="0"/>
              <a:t>[1] 27.33752</a:t>
            </a:r>
          </a:p>
        </p:txBody>
      </p:sp>
    </p:spTree>
    <p:extLst>
      <p:ext uri="{BB962C8B-B14F-4D97-AF65-F5344CB8AC3E}">
        <p14:creationId xmlns:p14="http://schemas.microsoft.com/office/powerpoint/2010/main" val="283945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肘形接點 146"/>
          <p:cNvCxnSpPr>
            <a:stCxn id="110" idx="1"/>
          </p:cNvCxnSpPr>
          <p:nvPr/>
        </p:nvCxnSpPr>
        <p:spPr>
          <a:xfrm rot="10800000" flipH="1" flipV="1">
            <a:off x="5676489" y="2433484"/>
            <a:ext cx="2329122" cy="2158770"/>
          </a:xfrm>
          <a:prstGeom prst="bentConnector3">
            <a:avLst>
              <a:gd name="adj1" fmla="val -20556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403549"/>
              </p:ext>
            </p:extLst>
          </p:nvPr>
        </p:nvGraphicFramePr>
        <p:xfrm>
          <a:off x="175559" y="132563"/>
          <a:ext cx="4734116" cy="667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942">
                  <a:extLst>
                    <a:ext uri="{9D8B030D-6E8A-4147-A177-3AD203B41FA5}">
                      <a16:colId xmlns:a16="http://schemas.microsoft.com/office/drawing/2014/main" val="1866532453"/>
                    </a:ext>
                  </a:extLst>
                </a:gridCol>
                <a:gridCol w="1095333">
                  <a:extLst>
                    <a:ext uri="{9D8B030D-6E8A-4147-A177-3AD203B41FA5}">
                      <a16:colId xmlns:a16="http://schemas.microsoft.com/office/drawing/2014/main" val="1748094788"/>
                    </a:ext>
                  </a:extLst>
                </a:gridCol>
                <a:gridCol w="3058841">
                  <a:extLst>
                    <a:ext uri="{9D8B030D-6E8A-4147-A177-3AD203B41FA5}">
                      <a16:colId xmlns:a16="http://schemas.microsoft.com/office/drawing/2014/main" val="2360308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FLOW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SYM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MEANING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46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POC_W-&gt;SED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POC particle rain to sediment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836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SED-&gt;EXP_S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Sediment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export(e.g. downslope, burial…)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9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f3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SED-&gt;BAC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latin typeface="+mn-lt"/>
                        </a:rPr>
                        <a:t>bacteria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05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f4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BAC-&gt;SED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>
                          <a:latin typeface="+mn-lt"/>
                        </a:rPr>
                        <a:t>bacteria feces deposit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069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f5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SED-&gt;MEI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>
                          <a:latin typeface="+mn-lt"/>
                        </a:rPr>
                        <a:t>Meiofauna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86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f6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MEI-&gt;SED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err="1" smtClean="0">
                          <a:latin typeface="+mn-lt"/>
                        </a:rPr>
                        <a:t>meiofauna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feces deposit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00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f7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SED-&gt;MAC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>
                          <a:latin typeface="+mn-lt"/>
                        </a:rPr>
                        <a:t>Macrofauna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31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f8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MAC-&gt;SED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err="1" smtClean="0">
                          <a:latin typeface="+mn-lt"/>
                        </a:rPr>
                        <a:t>macrofauna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feces deposit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351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f9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SED-&gt;MEG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latin typeface="+mn-lt"/>
                        </a:rPr>
                        <a:t>megafauna feed on sediment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5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f10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>
                          <a:latin typeface="+mn-lt"/>
                        </a:rPr>
                        <a:t>megafauna feces deposit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14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f11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SED-&gt;FIS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Fish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feeds on sediment</a:t>
                      </a:r>
                      <a:r>
                        <a:rPr lang="zh-TW" altLang="en-US" sz="1200" baseline="0" dirty="0" smtClean="0">
                          <a:latin typeface="+mn-lt"/>
                        </a:rPr>
                        <a:t> 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(carcass)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0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f12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FIS-&gt;SED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Fish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feces deposit on sediment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92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f13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BAC-&gt;MEI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 smtClean="0">
                          <a:latin typeface="+mn-lt"/>
                        </a:rPr>
                        <a:t>Meiofauna</a:t>
                      </a:r>
                      <a:r>
                        <a:rPr lang="en-US" altLang="zh-TW" sz="1200" dirty="0" smtClean="0">
                          <a:latin typeface="+mn-lt"/>
                        </a:rPr>
                        <a:t> feed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on bacteria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726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f14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BAC-&gt;MAC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 smtClean="0">
                          <a:latin typeface="+mn-lt"/>
                        </a:rPr>
                        <a:t>Macrofauna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bacteria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27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f15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BAC-&gt;MEG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Megafauna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bacteria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877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f16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MEI-&gt;MAC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 smtClean="0">
                          <a:latin typeface="+mn-lt"/>
                        </a:rPr>
                        <a:t>Macrofauna</a:t>
                      </a:r>
                      <a:r>
                        <a:rPr lang="en-US" altLang="zh-TW" sz="1200" dirty="0" smtClean="0">
                          <a:latin typeface="+mn-lt"/>
                        </a:rPr>
                        <a:t> feed on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</a:t>
                      </a:r>
                      <a:r>
                        <a:rPr lang="en-US" altLang="zh-TW" sz="1200" baseline="0" dirty="0" err="1" smtClean="0">
                          <a:latin typeface="+mn-lt"/>
                        </a:rPr>
                        <a:t>meiofauna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2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f17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MEI-&gt;MEG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Megafauna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</a:t>
                      </a:r>
                      <a:r>
                        <a:rPr lang="en-US" altLang="zh-TW" sz="1200" baseline="0" dirty="0" err="1" smtClean="0">
                          <a:latin typeface="+mn-lt"/>
                        </a:rPr>
                        <a:t>meiofauna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354211"/>
                  </a:ext>
                </a:extLst>
              </a:tr>
            </a:tbl>
          </a:graphicData>
        </a:graphic>
      </p:graphicFrame>
      <p:grpSp>
        <p:nvGrpSpPr>
          <p:cNvPr id="73" name="群組 72"/>
          <p:cNvGrpSpPr/>
          <p:nvPr/>
        </p:nvGrpSpPr>
        <p:grpSpPr>
          <a:xfrm>
            <a:off x="5158495" y="333632"/>
            <a:ext cx="6925901" cy="4423718"/>
            <a:chOff x="2131749" y="122377"/>
            <a:chExt cx="9965224" cy="6385059"/>
          </a:xfrm>
        </p:grpSpPr>
        <p:grpSp>
          <p:nvGrpSpPr>
            <p:cNvPr id="74" name="群組 73"/>
            <p:cNvGrpSpPr/>
            <p:nvPr/>
          </p:nvGrpSpPr>
          <p:grpSpPr>
            <a:xfrm>
              <a:off x="2131749" y="669114"/>
              <a:ext cx="9965224" cy="5838322"/>
              <a:chOff x="2131749" y="669114"/>
              <a:chExt cx="9965224" cy="5838322"/>
            </a:xfrm>
          </p:grpSpPr>
          <p:sp>
            <p:nvSpPr>
              <p:cNvPr id="106" name="圓角矩形 105"/>
              <p:cNvSpPr/>
              <p:nvPr/>
            </p:nvSpPr>
            <p:spPr>
              <a:xfrm>
                <a:off x="5482488" y="429190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macro</a:t>
                </a:r>
                <a:endParaRPr lang="zh-TW" altLang="en-US" sz="2000" dirty="0"/>
              </a:p>
            </p:txBody>
          </p:sp>
          <p:sp>
            <p:nvSpPr>
              <p:cNvPr id="107" name="圓角矩形 106"/>
              <p:cNvSpPr/>
              <p:nvPr/>
            </p:nvSpPr>
            <p:spPr>
              <a:xfrm>
                <a:off x="5392199" y="2730930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meio</a:t>
                </a:r>
                <a:endParaRPr lang="zh-TW" altLang="en-US" sz="2000" dirty="0"/>
              </a:p>
            </p:txBody>
          </p:sp>
          <p:sp>
            <p:nvSpPr>
              <p:cNvPr id="108" name="圓角矩形 107"/>
              <p:cNvSpPr/>
              <p:nvPr/>
            </p:nvSpPr>
            <p:spPr>
              <a:xfrm>
                <a:off x="2877058" y="421092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bac</a:t>
                </a:r>
                <a:endParaRPr lang="zh-TW" altLang="en-US" sz="2000" dirty="0"/>
              </a:p>
            </p:txBody>
          </p:sp>
          <p:sp>
            <p:nvSpPr>
              <p:cNvPr id="109" name="圓角矩形 108"/>
              <p:cNvSpPr/>
              <p:nvPr/>
            </p:nvSpPr>
            <p:spPr>
              <a:xfrm>
                <a:off x="7551009" y="77636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mega</a:t>
                </a:r>
                <a:endParaRPr lang="zh-TW" altLang="en-US" sz="2000" dirty="0"/>
              </a:p>
            </p:txBody>
          </p:sp>
          <p:sp>
            <p:nvSpPr>
              <p:cNvPr id="110" name="圓角矩形 109"/>
              <p:cNvSpPr/>
              <p:nvPr/>
            </p:nvSpPr>
            <p:spPr>
              <a:xfrm>
                <a:off x="2877057" y="275698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sed</a:t>
                </a:r>
                <a:endParaRPr lang="zh-TW" altLang="en-US" sz="2000" dirty="0"/>
              </a:p>
            </p:txBody>
          </p:sp>
          <p:sp>
            <p:nvSpPr>
              <p:cNvPr id="111" name="圓角矩形 110"/>
              <p:cNvSpPr/>
              <p:nvPr/>
            </p:nvSpPr>
            <p:spPr>
              <a:xfrm>
                <a:off x="6245524" y="5714927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fish</a:t>
                </a:r>
                <a:endParaRPr lang="zh-TW" altLang="en-US" sz="2000" dirty="0"/>
              </a:p>
            </p:txBody>
          </p:sp>
          <p:cxnSp>
            <p:nvCxnSpPr>
              <p:cNvPr id="112" name="直線單箭頭接點 111"/>
              <p:cNvCxnSpPr/>
              <p:nvPr/>
            </p:nvCxnSpPr>
            <p:spPr>
              <a:xfrm flipV="1">
                <a:off x="3996410" y="3476713"/>
                <a:ext cx="0" cy="72806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單箭頭接點 113"/>
              <p:cNvCxnSpPr/>
              <p:nvPr/>
            </p:nvCxnSpPr>
            <p:spPr>
              <a:xfrm flipH="1">
                <a:off x="3417978" y="3514854"/>
                <a:ext cx="1" cy="689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單箭頭接點 114"/>
              <p:cNvCxnSpPr/>
              <p:nvPr/>
            </p:nvCxnSpPr>
            <p:spPr>
              <a:xfrm flipH="1" flipV="1">
                <a:off x="4403131" y="2908609"/>
                <a:ext cx="917360" cy="1214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單箭頭接點 115"/>
              <p:cNvCxnSpPr>
                <a:stCxn id="110" idx="3"/>
                <a:endCxn id="107" idx="1"/>
              </p:cNvCxnSpPr>
              <p:nvPr/>
            </p:nvCxnSpPr>
            <p:spPr>
              <a:xfrm flipV="1">
                <a:off x="4403129" y="3127185"/>
                <a:ext cx="989070" cy="260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單箭頭接點 116"/>
              <p:cNvCxnSpPr/>
              <p:nvPr/>
            </p:nvCxnSpPr>
            <p:spPr>
              <a:xfrm flipH="1" flipV="1">
                <a:off x="4337494" y="3469036"/>
                <a:ext cx="1141132" cy="101488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單箭頭接點 117"/>
              <p:cNvCxnSpPr/>
              <p:nvPr/>
            </p:nvCxnSpPr>
            <p:spPr>
              <a:xfrm>
                <a:off x="4415035" y="3230295"/>
                <a:ext cx="1240307" cy="107706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單箭頭接點 118"/>
              <p:cNvCxnSpPr/>
              <p:nvPr/>
            </p:nvCxnSpPr>
            <p:spPr>
              <a:xfrm flipH="1">
                <a:off x="6196760" y="3523439"/>
                <a:ext cx="1" cy="79250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單箭頭接點 119"/>
              <p:cNvCxnSpPr/>
              <p:nvPr/>
            </p:nvCxnSpPr>
            <p:spPr>
              <a:xfrm>
                <a:off x="4403808" y="4746305"/>
                <a:ext cx="1090450" cy="1800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單箭頭接點 121"/>
              <p:cNvCxnSpPr/>
              <p:nvPr/>
            </p:nvCxnSpPr>
            <p:spPr>
              <a:xfrm flipV="1">
                <a:off x="4374052" y="3367316"/>
                <a:ext cx="1036070" cy="923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單箭頭接點 122"/>
              <p:cNvCxnSpPr>
                <a:endCxn id="125" idx="2"/>
              </p:cNvCxnSpPr>
              <p:nvPr/>
            </p:nvCxnSpPr>
            <p:spPr>
              <a:xfrm flipH="1" flipV="1">
                <a:off x="2894786" y="1461623"/>
                <a:ext cx="431773" cy="1214385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圓角矩形 124"/>
              <p:cNvSpPr/>
              <p:nvPr/>
            </p:nvSpPr>
            <p:spPr>
              <a:xfrm>
                <a:off x="2131749" y="66911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EXP_S</a:t>
                </a:r>
              </a:p>
            </p:txBody>
          </p:sp>
          <p:sp>
            <p:nvSpPr>
              <p:cNvPr id="126" name="圓角矩形 125"/>
              <p:cNvSpPr/>
              <p:nvPr/>
            </p:nvSpPr>
            <p:spPr>
              <a:xfrm>
                <a:off x="3761665" y="113310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POC_W</a:t>
                </a:r>
                <a:endParaRPr lang="zh-TW" altLang="en-US" sz="2000" dirty="0"/>
              </a:p>
            </p:txBody>
          </p:sp>
          <p:cxnSp>
            <p:nvCxnSpPr>
              <p:cNvPr id="128" name="直線單箭頭接點 127"/>
              <p:cNvCxnSpPr>
                <a:stCxn id="126" idx="2"/>
                <a:endCxn id="110" idx="0"/>
              </p:cNvCxnSpPr>
              <p:nvPr/>
            </p:nvCxnSpPr>
            <p:spPr>
              <a:xfrm flipH="1">
                <a:off x="3640094" y="1925613"/>
                <a:ext cx="884608" cy="83137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圓角矩形 128"/>
              <p:cNvSpPr/>
              <p:nvPr/>
            </p:nvSpPr>
            <p:spPr>
              <a:xfrm>
                <a:off x="9041966" y="3794521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DIC_W</a:t>
                </a:r>
                <a:endParaRPr lang="zh-TW" altLang="en-US" sz="2000" dirty="0"/>
              </a:p>
            </p:txBody>
          </p:sp>
          <p:cxnSp>
            <p:nvCxnSpPr>
              <p:cNvPr id="130" name="直線單箭頭接點 129"/>
              <p:cNvCxnSpPr>
                <a:stCxn id="107" idx="3"/>
                <a:endCxn id="129" idx="1"/>
              </p:cNvCxnSpPr>
              <p:nvPr/>
            </p:nvCxnSpPr>
            <p:spPr>
              <a:xfrm>
                <a:off x="6918271" y="3127185"/>
                <a:ext cx="2123695" cy="106359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圓角矩形 130"/>
              <p:cNvSpPr/>
              <p:nvPr/>
            </p:nvSpPr>
            <p:spPr>
              <a:xfrm>
                <a:off x="10570901" y="4461857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Exp_B</a:t>
                </a:r>
                <a:endParaRPr lang="zh-TW" altLang="en-US" sz="2000" dirty="0"/>
              </a:p>
            </p:txBody>
          </p:sp>
          <p:cxnSp>
            <p:nvCxnSpPr>
              <p:cNvPr id="132" name="直線單箭頭接點 131"/>
              <p:cNvCxnSpPr>
                <a:stCxn id="111" idx="3"/>
                <a:endCxn id="131" idx="2"/>
              </p:cNvCxnSpPr>
              <p:nvPr/>
            </p:nvCxnSpPr>
            <p:spPr>
              <a:xfrm flipV="1">
                <a:off x="7771596" y="5254366"/>
                <a:ext cx="3562341" cy="85681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單箭頭接點 132"/>
              <p:cNvCxnSpPr>
                <a:stCxn id="111" idx="3"/>
              </p:cNvCxnSpPr>
              <p:nvPr/>
            </p:nvCxnSpPr>
            <p:spPr>
              <a:xfrm flipV="1">
                <a:off x="7771596" y="4574034"/>
                <a:ext cx="1375303" cy="1537148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單箭頭接點 133"/>
              <p:cNvCxnSpPr/>
              <p:nvPr/>
            </p:nvCxnSpPr>
            <p:spPr>
              <a:xfrm>
                <a:off x="9039103" y="1397091"/>
                <a:ext cx="1421656" cy="244365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單箭頭接點 134"/>
              <p:cNvCxnSpPr/>
              <p:nvPr/>
            </p:nvCxnSpPr>
            <p:spPr>
              <a:xfrm flipV="1">
                <a:off x="4337494" y="1550084"/>
                <a:ext cx="3510307" cy="117469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單箭頭接點 135"/>
              <p:cNvCxnSpPr>
                <a:stCxn id="107" idx="3"/>
              </p:cNvCxnSpPr>
              <p:nvPr/>
            </p:nvCxnSpPr>
            <p:spPr>
              <a:xfrm flipV="1">
                <a:off x="6918271" y="1438391"/>
                <a:ext cx="1360658" cy="168879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單箭頭接點 136"/>
              <p:cNvCxnSpPr>
                <a:stCxn id="106" idx="3"/>
              </p:cNvCxnSpPr>
              <p:nvPr/>
            </p:nvCxnSpPr>
            <p:spPr>
              <a:xfrm flipV="1">
                <a:off x="7008560" y="1509656"/>
                <a:ext cx="1511988" cy="317850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單箭頭接點 137"/>
              <p:cNvCxnSpPr/>
              <p:nvPr/>
            </p:nvCxnSpPr>
            <p:spPr>
              <a:xfrm>
                <a:off x="9061738" y="874386"/>
                <a:ext cx="2798042" cy="356508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肘形接點 138"/>
              <p:cNvCxnSpPr/>
              <p:nvPr/>
            </p:nvCxnSpPr>
            <p:spPr>
              <a:xfrm rot="10800000">
                <a:off x="2943564" y="3375995"/>
                <a:ext cx="3334690" cy="2691071"/>
              </a:xfrm>
              <a:prstGeom prst="bentConnector3">
                <a:avLst>
                  <a:gd name="adj1" fmla="val 116289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線單箭頭接點 139"/>
              <p:cNvCxnSpPr>
                <a:stCxn id="106" idx="2"/>
                <a:endCxn id="111" idx="0"/>
              </p:cNvCxnSpPr>
              <p:nvPr/>
            </p:nvCxnSpPr>
            <p:spPr>
              <a:xfrm>
                <a:off x="6245524" y="5084413"/>
                <a:ext cx="763036" cy="63051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單箭頭接點 140"/>
              <p:cNvCxnSpPr>
                <a:endCxn id="111" idx="0"/>
              </p:cNvCxnSpPr>
              <p:nvPr/>
            </p:nvCxnSpPr>
            <p:spPr>
              <a:xfrm flipH="1">
                <a:off x="7008560" y="1603152"/>
                <a:ext cx="1703341" cy="41117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單箭頭接點 141"/>
              <p:cNvCxnSpPr/>
              <p:nvPr/>
            </p:nvCxnSpPr>
            <p:spPr>
              <a:xfrm flipH="1">
                <a:off x="3906366" y="1509656"/>
                <a:ext cx="3675164" cy="118124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單箭頭接點 143"/>
              <p:cNvCxnSpPr>
                <a:stCxn id="106" idx="3"/>
                <a:endCxn id="129" idx="1"/>
              </p:cNvCxnSpPr>
              <p:nvPr/>
            </p:nvCxnSpPr>
            <p:spPr>
              <a:xfrm flipV="1">
                <a:off x="7008560" y="4190776"/>
                <a:ext cx="2033406" cy="49738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肘形接點 144"/>
              <p:cNvCxnSpPr/>
              <p:nvPr/>
            </p:nvCxnSpPr>
            <p:spPr>
              <a:xfrm rot="5400000" flipH="1" flipV="1">
                <a:off x="6109909" y="1712218"/>
                <a:ext cx="416405" cy="6164908"/>
              </a:xfrm>
              <a:prstGeom prst="bentConnector3">
                <a:avLst>
                  <a:gd name="adj1" fmla="val -69736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肘形接點 145"/>
              <p:cNvCxnSpPr>
                <a:stCxn id="108" idx="1"/>
                <a:endCxn id="109" idx="0"/>
              </p:cNvCxnSpPr>
              <p:nvPr/>
            </p:nvCxnSpPr>
            <p:spPr>
              <a:xfrm rot="10800000" flipH="1">
                <a:off x="2877057" y="776367"/>
                <a:ext cx="5436987" cy="3830815"/>
              </a:xfrm>
              <a:prstGeom prst="bentConnector4">
                <a:avLst>
                  <a:gd name="adj1" fmla="val -17177"/>
                  <a:gd name="adj2" fmla="val 119328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群組 74"/>
            <p:cNvGrpSpPr/>
            <p:nvPr/>
          </p:nvGrpSpPr>
          <p:grpSpPr>
            <a:xfrm>
              <a:off x="2940555" y="122377"/>
              <a:ext cx="6607784" cy="6331430"/>
              <a:chOff x="2940555" y="122377"/>
              <a:chExt cx="6607784" cy="6331430"/>
            </a:xfrm>
          </p:grpSpPr>
          <p:grpSp>
            <p:nvGrpSpPr>
              <p:cNvPr id="76" name="群組 75"/>
              <p:cNvGrpSpPr/>
              <p:nvPr/>
            </p:nvGrpSpPr>
            <p:grpSpPr>
              <a:xfrm>
                <a:off x="2940555" y="1552745"/>
                <a:ext cx="1384481" cy="2476803"/>
                <a:chOff x="3003465" y="1519078"/>
                <a:chExt cx="1384481" cy="2476803"/>
              </a:xfrm>
            </p:grpSpPr>
            <p:sp>
              <p:nvSpPr>
                <p:cNvPr id="100" name="文字方塊 99"/>
                <p:cNvSpPr txBox="1"/>
                <p:nvPr/>
              </p:nvSpPr>
              <p:spPr>
                <a:xfrm>
                  <a:off x="4015728" y="1869763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f1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2" name="文字方塊 101"/>
                <p:cNvSpPr txBox="1"/>
                <p:nvPr/>
              </p:nvSpPr>
              <p:spPr>
                <a:xfrm>
                  <a:off x="3003465" y="1519078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f2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3" name="文字方塊 102"/>
                <p:cNvSpPr txBox="1"/>
                <p:nvPr/>
              </p:nvSpPr>
              <p:spPr>
                <a:xfrm>
                  <a:off x="3378972" y="3591912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f3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5" name="文字方塊 104"/>
                <p:cNvSpPr txBox="1"/>
                <p:nvPr/>
              </p:nvSpPr>
              <p:spPr>
                <a:xfrm>
                  <a:off x="4005711" y="3626549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f4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77" name="文字方塊 76"/>
              <p:cNvSpPr txBox="1"/>
              <p:nvPr/>
            </p:nvSpPr>
            <p:spPr>
              <a:xfrm>
                <a:off x="4909685" y="3116339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8" name="文字方塊 77"/>
              <p:cNvSpPr txBox="1"/>
              <p:nvPr/>
            </p:nvSpPr>
            <p:spPr>
              <a:xfrm>
                <a:off x="4946813" y="2644458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9" name="文字方塊 78"/>
              <p:cNvSpPr txBox="1"/>
              <p:nvPr/>
            </p:nvSpPr>
            <p:spPr>
              <a:xfrm>
                <a:off x="5196697" y="3822680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0" name="文字方塊 79"/>
              <p:cNvSpPr txBox="1"/>
              <p:nvPr/>
            </p:nvSpPr>
            <p:spPr>
              <a:xfrm>
                <a:off x="5041938" y="413005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1" name="文字方塊 80"/>
              <p:cNvSpPr txBox="1"/>
              <p:nvPr/>
            </p:nvSpPr>
            <p:spPr>
              <a:xfrm>
                <a:off x="7449061" y="1603273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2" name="文字方塊 81"/>
              <p:cNvSpPr txBox="1"/>
              <p:nvPr/>
            </p:nvSpPr>
            <p:spPr>
              <a:xfrm>
                <a:off x="7131278" y="121728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3" name="文字方塊 82"/>
              <p:cNvSpPr txBox="1"/>
              <p:nvPr/>
            </p:nvSpPr>
            <p:spPr>
              <a:xfrm>
                <a:off x="5785111" y="569801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4" name="文字方塊 83"/>
              <p:cNvSpPr txBox="1"/>
              <p:nvPr/>
            </p:nvSpPr>
            <p:spPr>
              <a:xfrm>
                <a:off x="4341637" y="417740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5" name="文字方塊 84"/>
              <p:cNvSpPr txBox="1"/>
              <p:nvPr/>
            </p:nvSpPr>
            <p:spPr>
              <a:xfrm>
                <a:off x="4332286" y="4781722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6" name="文字方塊 85"/>
              <p:cNvSpPr txBox="1"/>
              <p:nvPr/>
            </p:nvSpPr>
            <p:spPr>
              <a:xfrm>
                <a:off x="7847801" y="12237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7" name="文字方塊 86"/>
              <p:cNvSpPr txBox="1"/>
              <p:nvPr/>
            </p:nvSpPr>
            <p:spPr>
              <a:xfrm>
                <a:off x="6193990" y="354949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8" name="文字方塊 87"/>
              <p:cNvSpPr txBox="1"/>
              <p:nvPr/>
            </p:nvSpPr>
            <p:spPr>
              <a:xfrm>
                <a:off x="6858373" y="258448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9" name="文字方塊 88"/>
              <p:cNvSpPr txBox="1"/>
              <p:nvPr/>
            </p:nvSpPr>
            <p:spPr>
              <a:xfrm>
                <a:off x="6799673" y="4059178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0" name="文字方塊 89"/>
              <p:cNvSpPr txBox="1"/>
              <p:nvPr/>
            </p:nvSpPr>
            <p:spPr>
              <a:xfrm>
                <a:off x="5909553" y="489553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1" name="文字方塊 90"/>
              <p:cNvSpPr txBox="1"/>
              <p:nvPr/>
            </p:nvSpPr>
            <p:spPr>
              <a:xfrm>
                <a:off x="8657726" y="152484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2" name="文字方塊 91"/>
              <p:cNvSpPr txBox="1"/>
              <p:nvPr/>
            </p:nvSpPr>
            <p:spPr>
              <a:xfrm>
                <a:off x="3244255" y="498373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3" name="文字方塊 92"/>
              <p:cNvSpPr txBox="1"/>
              <p:nvPr/>
            </p:nvSpPr>
            <p:spPr>
              <a:xfrm>
                <a:off x="6879601" y="3133396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4" name="文字方塊 93"/>
              <p:cNvSpPr txBox="1"/>
              <p:nvPr/>
            </p:nvSpPr>
            <p:spPr>
              <a:xfrm>
                <a:off x="6888025" y="459858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>
                <a:off x="9059103" y="1592131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7690579" y="563338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>
                <a:off x="8965366" y="65351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>
                <a:off x="7725393" y="608447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53" name="文字方塊 152"/>
          <p:cNvSpPr txBox="1"/>
          <p:nvPr/>
        </p:nvSpPr>
        <p:spPr>
          <a:xfrm>
            <a:off x="7708738" y="461030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f11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1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6454" t="20827" r="40355" b="12411"/>
          <a:stretch/>
        </p:blipFill>
        <p:spPr>
          <a:xfrm>
            <a:off x="5369666" y="677389"/>
            <a:ext cx="6381347" cy="55483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179" y="143104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 err="1" smtClean="0"/>
              <a:t>ter</a:t>
            </a:r>
            <a:r>
              <a:rPr lang="en-US" altLang="zh-TW" dirty="0" smtClean="0"/>
              <a:t>&lt;-300</a:t>
            </a:r>
          </a:p>
          <a:p>
            <a:r>
              <a:rPr lang="en-US" altLang="zh-TW" dirty="0" err="1" smtClean="0"/>
              <a:t>Jumpsize</a:t>
            </a:r>
            <a:r>
              <a:rPr lang="en-US" altLang="zh-TW" dirty="0" smtClean="0"/>
              <a:t>&lt;-1000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&gt; </a:t>
            </a:r>
            <a:r>
              <a:rPr lang="zh-TW" altLang="en-US" dirty="0"/>
              <a:t>mean(samplerange$percCover, na.rm = T)</a:t>
            </a:r>
          </a:p>
          <a:p>
            <a:r>
              <a:rPr lang="en-US" altLang="zh-TW" dirty="0"/>
              <a:t>[1] 35.72225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302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5709" t="19693" r="50887" b="12790"/>
          <a:stretch/>
        </p:blipFill>
        <p:spPr>
          <a:xfrm>
            <a:off x="4623881" y="194552"/>
            <a:ext cx="7302230" cy="63894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179" y="143104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 err="1" smtClean="0"/>
              <a:t>ter</a:t>
            </a:r>
            <a:r>
              <a:rPr lang="en-US" altLang="zh-TW" dirty="0" smtClean="0"/>
              <a:t>&lt;-1000</a:t>
            </a:r>
          </a:p>
          <a:p>
            <a:r>
              <a:rPr lang="en-US" altLang="zh-TW" dirty="0" err="1" smtClean="0"/>
              <a:t>Jumpsize</a:t>
            </a:r>
            <a:r>
              <a:rPr lang="en-US" altLang="zh-TW" dirty="0" smtClean="0"/>
              <a:t>&lt;-1000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&gt; </a:t>
            </a:r>
            <a:r>
              <a:rPr lang="zh-TW" altLang="en-US" dirty="0"/>
              <a:t>mean(samplerange$percCover, na.rm = T)</a:t>
            </a:r>
          </a:p>
          <a:p>
            <a:r>
              <a:rPr lang="en-US" altLang="zh-TW" dirty="0"/>
              <a:t>[1] 43.99327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1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52410" t="16099" r="3760" b="16761"/>
          <a:stretch/>
        </p:blipFill>
        <p:spPr>
          <a:xfrm>
            <a:off x="4902740" y="350195"/>
            <a:ext cx="6773741" cy="58365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179" y="143104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 err="1" smtClean="0"/>
              <a:t>ter</a:t>
            </a:r>
            <a:r>
              <a:rPr lang="en-US" altLang="zh-TW" dirty="0" smtClean="0"/>
              <a:t>&lt;-1000</a:t>
            </a:r>
          </a:p>
          <a:p>
            <a:r>
              <a:rPr lang="en-US" altLang="zh-TW" dirty="0" err="1" smtClean="0"/>
              <a:t>Jumpsize</a:t>
            </a:r>
            <a:r>
              <a:rPr lang="en-US" altLang="zh-TW" dirty="0" smtClean="0"/>
              <a:t>&lt;-100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&gt; mean(samplerange$percCover, na.rm = T)</a:t>
            </a:r>
          </a:p>
          <a:p>
            <a:r>
              <a:rPr lang="en-US" altLang="zh-TW" dirty="0"/>
              <a:t>[1] 57.96207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16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7411" t="23854" r="28865" b="9575"/>
          <a:stretch/>
        </p:blipFill>
        <p:spPr>
          <a:xfrm>
            <a:off x="4805464" y="428017"/>
            <a:ext cx="6814890" cy="58365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179" y="143104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 err="1" smtClean="0"/>
              <a:t>ter</a:t>
            </a:r>
            <a:r>
              <a:rPr lang="en-US" altLang="zh-TW" dirty="0" smtClean="0"/>
              <a:t>&lt;-3000</a:t>
            </a:r>
          </a:p>
          <a:p>
            <a:r>
              <a:rPr lang="en-US" altLang="zh-TW" dirty="0" err="1" smtClean="0"/>
              <a:t>Jumpsize</a:t>
            </a:r>
            <a:r>
              <a:rPr lang="en-US" altLang="zh-TW" dirty="0" smtClean="0"/>
              <a:t>&lt;-100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&gt; mean(samplerange$percCover, na.rm = T)</a:t>
            </a:r>
          </a:p>
          <a:p>
            <a:r>
              <a:rPr lang="en-US" altLang="zh-TW" dirty="0"/>
              <a:t>[1] 63.18804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976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9179" y="143104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 err="1" smtClean="0"/>
              <a:t>ter</a:t>
            </a:r>
            <a:r>
              <a:rPr lang="en-US" altLang="zh-TW" dirty="0" smtClean="0"/>
              <a:t>&lt;-3000</a:t>
            </a:r>
          </a:p>
          <a:p>
            <a:r>
              <a:rPr lang="en-US" altLang="zh-TW" dirty="0" err="1" smtClean="0"/>
              <a:t>Jumpsize</a:t>
            </a:r>
            <a:r>
              <a:rPr lang="en-US" altLang="zh-TW" dirty="0" smtClean="0"/>
              <a:t>&lt;-50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&gt; mean(samplerange$percCover, na.rm = T)</a:t>
            </a:r>
          </a:p>
          <a:p>
            <a:r>
              <a:rPr lang="en-US" altLang="zh-TW" dirty="0"/>
              <a:t>[1] 72.22641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8262" t="18180" r="48440" b="16005"/>
          <a:stretch/>
        </p:blipFill>
        <p:spPr>
          <a:xfrm>
            <a:off x="4727643" y="603116"/>
            <a:ext cx="7101191" cy="607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52943" t="15910" r="3972" b="16194"/>
          <a:stretch/>
        </p:blipFill>
        <p:spPr>
          <a:xfrm>
            <a:off x="4779523" y="0"/>
            <a:ext cx="7078295" cy="627434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179" y="143104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 err="1" smtClean="0"/>
              <a:t>ter</a:t>
            </a:r>
            <a:r>
              <a:rPr lang="en-US" altLang="zh-TW" dirty="0" smtClean="0"/>
              <a:t>&lt;-5000</a:t>
            </a:r>
          </a:p>
          <a:p>
            <a:r>
              <a:rPr lang="en-US" altLang="zh-TW" dirty="0" err="1" smtClean="0"/>
              <a:t>Jumpsize</a:t>
            </a:r>
            <a:r>
              <a:rPr lang="en-US" altLang="zh-TW" dirty="0" smtClean="0"/>
              <a:t>&lt;-50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&gt; mean(samplerange$percCover, na.rm = T)</a:t>
            </a:r>
          </a:p>
          <a:p>
            <a:r>
              <a:rPr lang="en-US" altLang="zh-TW" dirty="0"/>
              <a:t>[1] 69.06984</a:t>
            </a:r>
          </a:p>
        </p:txBody>
      </p:sp>
    </p:spTree>
    <p:extLst>
      <p:ext uri="{BB962C8B-B14F-4D97-AF65-F5344CB8AC3E}">
        <p14:creationId xmlns:p14="http://schemas.microsoft.com/office/powerpoint/2010/main" val="425963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305" t="18180" r="53546" b="14302"/>
          <a:stretch/>
        </p:blipFill>
        <p:spPr>
          <a:xfrm>
            <a:off x="4591456" y="291830"/>
            <a:ext cx="7159556" cy="615894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179" y="143104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 err="1" smtClean="0"/>
              <a:t>ter</a:t>
            </a:r>
            <a:r>
              <a:rPr lang="en-US" altLang="zh-TW" dirty="0" smtClean="0"/>
              <a:t>&lt;-3000</a:t>
            </a:r>
          </a:p>
          <a:p>
            <a:r>
              <a:rPr lang="en-US" altLang="zh-TW" dirty="0" err="1" smtClean="0"/>
              <a:t>Jumpsize</a:t>
            </a:r>
            <a:r>
              <a:rPr lang="en-US" altLang="zh-TW" dirty="0" smtClean="0"/>
              <a:t>&lt;-20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&gt; mean(samplerange$percCover, na.rm = T)</a:t>
            </a:r>
          </a:p>
          <a:p>
            <a:r>
              <a:rPr lang="en-US" altLang="zh-TW" dirty="0"/>
              <a:t>[1] 77.75193</a:t>
            </a:r>
          </a:p>
        </p:txBody>
      </p:sp>
    </p:spTree>
    <p:extLst>
      <p:ext uri="{BB962C8B-B14F-4D97-AF65-F5344CB8AC3E}">
        <p14:creationId xmlns:p14="http://schemas.microsoft.com/office/powerpoint/2010/main" val="38347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4646" t="17234" r="50993" b="14681"/>
          <a:stretch/>
        </p:blipFill>
        <p:spPr>
          <a:xfrm>
            <a:off x="4963768" y="380213"/>
            <a:ext cx="6798304" cy="586903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409754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9179" y="143104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 err="1" smtClean="0"/>
              <a:t>ter</a:t>
            </a:r>
            <a:r>
              <a:rPr lang="en-US" altLang="zh-TW" dirty="0" smtClean="0"/>
              <a:t>&lt;-3000</a:t>
            </a:r>
          </a:p>
          <a:p>
            <a:r>
              <a:rPr lang="en-US" altLang="zh-TW" dirty="0" err="1" smtClean="0"/>
              <a:t>Jumpsize</a:t>
            </a:r>
            <a:r>
              <a:rPr lang="en-US" altLang="zh-TW" dirty="0" smtClean="0"/>
              <a:t>&lt;-10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&gt; mean(samplerange$percCover, na.rm = T)</a:t>
            </a:r>
          </a:p>
          <a:p>
            <a:r>
              <a:rPr lang="zh-TW" altLang="en-US" dirty="0"/>
              <a:t>[1] 79.</a:t>
            </a:r>
            <a:r>
              <a:rPr lang="zh-TW" altLang="en-US" dirty="0" smtClean="0"/>
              <a:t>25834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924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4965" t="17612" r="49823" b="11276"/>
          <a:stretch/>
        </p:blipFill>
        <p:spPr>
          <a:xfrm>
            <a:off x="5136204" y="535183"/>
            <a:ext cx="6498076" cy="574888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9909" y="8908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i</a:t>
            </a:r>
            <a:r>
              <a:rPr lang="en-US" altLang="zh-TW" dirty="0" err="1" smtClean="0"/>
              <a:t>ter</a:t>
            </a:r>
            <a:r>
              <a:rPr lang="en-US" altLang="zh-TW" dirty="0" smtClean="0"/>
              <a:t>&lt;-3000</a:t>
            </a:r>
          </a:p>
          <a:p>
            <a:r>
              <a:rPr lang="en-US" altLang="zh-TW" dirty="0" err="1" smtClean="0"/>
              <a:t>Jumpsize</a:t>
            </a:r>
            <a:r>
              <a:rPr lang="en-US" altLang="zh-TW" dirty="0" smtClean="0"/>
              <a:t>&lt;-1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&gt; mean(samplerange$percCover, na.rm = T)</a:t>
            </a:r>
          </a:p>
          <a:p>
            <a:r>
              <a:rPr lang="en-US" altLang="zh-TW" dirty="0"/>
              <a:t>[1] 84.78152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8484042" y="1097280"/>
            <a:ext cx="326003" cy="333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8932093" y="1750612"/>
            <a:ext cx="326003" cy="333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483503" y="2450327"/>
            <a:ext cx="326003" cy="333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8358801" y="4167808"/>
            <a:ext cx="326003" cy="333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7767163" y="4501568"/>
            <a:ext cx="326003" cy="333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8684804" y="4334688"/>
            <a:ext cx="326003" cy="333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/>
          <p:cNvCxnSpPr/>
          <p:nvPr/>
        </p:nvCxnSpPr>
        <p:spPr>
          <a:xfrm>
            <a:off x="5327374" y="1335722"/>
            <a:ext cx="10098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5327373" y="1982331"/>
            <a:ext cx="10098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5327373" y="2688769"/>
            <a:ext cx="10098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5327373" y="4406250"/>
            <a:ext cx="8030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5327372" y="4581179"/>
            <a:ext cx="100981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5327372" y="4740205"/>
            <a:ext cx="88259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/>
          <a:srcRect l="34539" t="32175" r="49078" b="50047"/>
          <a:stretch/>
        </p:blipFill>
        <p:spPr>
          <a:xfrm>
            <a:off x="479024" y="3491850"/>
            <a:ext cx="2996119" cy="182880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956611" y="2982707"/>
            <a:ext cx="213071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err="1"/>
              <a:t>s</a:t>
            </a:r>
            <a:r>
              <a:rPr lang="en-US" altLang="zh-TW" dirty="0" err="1" smtClean="0"/>
              <a:t>ed</a:t>
            </a:r>
            <a:r>
              <a:rPr lang="en-US" altLang="zh-TW" dirty="0" smtClean="0"/>
              <a:t>-&gt;bio  –  bio-&gt;</a:t>
            </a:r>
            <a:r>
              <a:rPr lang="en-US" altLang="zh-TW" dirty="0" err="1" smtClean="0"/>
              <a:t>sed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59909" y="5537770"/>
            <a:ext cx="5517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Positive: sediment utilization &gt; release back to sediment</a:t>
            </a:r>
          </a:p>
          <a:p>
            <a:r>
              <a:rPr lang="en-US" altLang="zh-TW" dirty="0" smtClean="0"/>
              <a:t>Negative</a:t>
            </a:r>
            <a:r>
              <a:rPr lang="en-US" altLang="zh-TW" dirty="0"/>
              <a:t>: sediment utilization </a:t>
            </a:r>
            <a:r>
              <a:rPr lang="en-US" altLang="zh-TW" dirty="0" smtClean="0"/>
              <a:t>&lt; </a:t>
            </a:r>
            <a:r>
              <a:rPr lang="en-US" altLang="zh-TW" dirty="0"/>
              <a:t>release back to </a:t>
            </a:r>
            <a:r>
              <a:rPr lang="en-US" altLang="zh-TW" dirty="0" smtClean="0"/>
              <a:t>sediment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801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304" t="4561" r="-212" b="190"/>
          <a:stretch/>
        </p:blipFill>
        <p:spPr>
          <a:xfrm>
            <a:off x="682102" y="638512"/>
            <a:ext cx="10914436" cy="5972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8957" y="6201543"/>
            <a:ext cx="3505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Sankey </a:t>
            </a:r>
            <a:r>
              <a:rPr lang="zh-TW" altLang="en-US" dirty="0" smtClean="0"/>
              <a:t>Diagram</a:t>
            </a:r>
            <a:endParaRPr lang="en-US" altLang="zh-TW" dirty="0" smtClean="0"/>
          </a:p>
          <a:p>
            <a:r>
              <a:rPr lang="en-US" altLang="zh-TW" dirty="0" smtClean="0"/>
              <a:t>Flow unit </a:t>
            </a:r>
            <a:r>
              <a:rPr lang="en-US" altLang="zh-TW" dirty="0"/>
              <a:t>(</a:t>
            </a:r>
            <a:r>
              <a:rPr lang="en-US" altLang="zh-TW" dirty="0" err="1"/>
              <a:t>mgC</a:t>
            </a:r>
            <a:r>
              <a:rPr lang="en-US" altLang="zh-TW" dirty="0"/>
              <a:t>/m2/d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834581"/>
              </p:ext>
            </p:extLst>
          </p:nvPr>
        </p:nvGraphicFramePr>
        <p:xfrm>
          <a:off x="218957" y="5734818"/>
          <a:ext cx="10318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封裝程式殼層物件" showAsIcon="1" r:id="rId4" imgW="1031400" imgH="467280" progId="Package">
                  <p:embed/>
                </p:oleObj>
              </mc:Choice>
              <mc:Fallback>
                <p:oleObj name="封裝程式殼層物件" showAsIcon="1" r:id="rId4" imgW="1031400" imgH="4672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957" y="5734818"/>
                        <a:ext cx="103187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951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5094047" y="1156772"/>
            <a:ext cx="7876130" cy="4747261"/>
            <a:chOff x="2131749" y="122377"/>
            <a:chExt cx="10728260" cy="6486735"/>
          </a:xfrm>
        </p:grpSpPr>
        <p:grpSp>
          <p:nvGrpSpPr>
            <p:cNvPr id="10" name="群組 9"/>
            <p:cNvGrpSpPr/>
            <p:nvPr/>
          </p:nvGrpSpPr>
          <p:grpSpPr>
            <a:xfrm>
              <a:off x="2131749" y="669114"/>
              <a:ext cx="10728260" cy="5838322"/>
              <a:chOff x="2131749" y="669114"/>
              <a:chExt cx="10728260" cy="5838322"/>
            </a:xfrm>
          </p:grpSpPr>
          <p:sp>
            <p:nvSpPr>
              <p:cNvPr id="4" name="圓角矩形 3"/>
              <p:cNvSpPr/>
              <p:nvPr/>
            </p:nvSpPr>
            <p:spPr>
              <a:xfrm>
                <a:off x="5482488" y="429190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macro</a:t>
                </a:r>
                <a:endParaRPr lang="zh-TW" altLang="en-US" sz="2000" dirty="0"/>
              </a:p>
            </p:txBody>
          </p:sp>
          <p:sp>
            <p:nvSpPr>
              <p:cNvPr id="5" name="圓角矩形 4"/>
              <p:cNvSpPr/>
              <p:nvPr/>
            </p:nvSpPr>
            <p:spPr>
              <a:xfrm>
                <a:off x="5392199" y="2730930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meio</a:t>
                </a:r>
                <a:endParaRPr lang="zh-TW" altLang="en-US" sz="2000" dirty="0"/>
              </a:p>
            </p:txBody>
          </p:sp>
          <p:sp>
            <p:nvSpPr>
              <p:cNvPr id="6" name="圓角矩形 5"/>
              <p:cNvSpPr/>
              <p:nvPr/>
            </p:nvSpPr>
            <p:spPr>
              <a:xfrm>
                <a:off x="2877058" y="421092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bac</a:t>
                </a:r>
                <a:endParaRPr lang="zh-TW" altLang="en-US" sz="2000" dirty="0"/>
              </a:p>
            </p:txBody>
          </p:sp>
          <p:sp>
            <p:nvSpPr>
              <p:cNvPr id="7" name="圓角矩形 6"/>
              <p:cNvSpPr/>
              <p:nvPr/>
            </p:nvSpPr>
            <p:spPr>
              <a:xfrm>
                <a:off x="7551009" y="77636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mega</a:t>
                </a:r>
                <a:endParaRPr lang="zh-TW" altLang="en-US" sz="2000" dirty="0"/>
              </a:p>
            </p:txBody>
          </p:sp>
          <p:sp>
            <p:nvSpPr>
              <p:cNvPr id="8" name="圓角矩形 7"/>
              <p:cNvSpPr/>
              <p:nvPr/>
            </p:nvSpPr>
            <p:spPr>
              <a:xfrm>
                <a:off x="2877057" y="275698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sed</a:t>
                </a:r>
                <a:endParaRPr lang="zh-TW" altLang="en-US" sz="2000" dirty="0"/>
              </a:p>
            </p:txBody>
          </p:sp>
          <p:sp>
            <p:nvSpPr>
              <p:cNvPr id="9" name="圓角矩形 8"/>
              <p:cNvSpPr/>
              <p:nvPr/>
            </p:nvSpPr>
            <p:spPr>
              <a:xfrm>
                <a:off x="6245524" y="5714927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fish</a:t>
                </a:r>
                <a:endParaRPr lang="zh-TW" altLang="en-US" sz="2000" dirty="0"/>
              </a:p>
            </p:txBody>
          </p:sp>
          <p:cxnSp>
            <p:nvCxnSpPr>
              <p:cNvPr id="11" name="直線單箭頭接點 10"/>
              <p:cNvCxnSpPr/>
              <p:nvPr/>
            </p:nvCxnSpPr>
            <p:spPr>
              <a:xfrm flipV="1">
                <a:off x="3996410" y="3476713"/>
                <a:ext cx="0" cy="72806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單箭頭接點 11"/>
              <p:cNvCxnSpPr/>
              <p:nvPr/>
            </p:nvCxnSpPr>
            <p:spPr>
              <a:xfrm flipH="1">
                <a:off x="3417978" y="3514854"/>
                <a:ext cx="1" cy="689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/>
              <p:cNvCxnSpPr/>
              <p:nvPr/>
            </p:nvCxnSpPr>
            <p:spPr>
              <a:xfrm flipH="1" flipV="1">
                <a:off x="4403131" y="2908609"/>
                <a:ext cx="917360" cy="1214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7"/>
              <p:cNvCxnSpPr>
                <a:stCxn id="8" idx="3"/>
                <a:endCxn id="5" idx="1"/>
              </p:cNvCxnSpPr>
              <p:nvPr/>
            </p:nvCxnSpPr>
            <p:spPr>
              <a:xfrm flipV="1">
                <a:off x="4403129" y="3127185"/>
                <a:ext cx="989070" cy="260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H="1" flipV="1">
                <a:off x="4337494" y="3469036"/>
                <a:ext cx="1141132" cy="101488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>
                <a:off x="4415035" y="3230295"/>
                <a:ext cx="1240307" cy="107706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/>
              <p:cNvCxnSpPr/>
              <p:nvPr/>
            </p:nvCxnSpPr>
            <p:spPr>
              <a:xfrm flipH="1">
                <a:off x="6196760" y="3523439"/>
                <a:ext cx="1" cy="79250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28"/>
              <p:cNvCxnSpPr/>
              <p:nvPr/>
            </p:nvCxnSpPr>
            <p:spPr>
              <a:xfrm>
                <a:off x="4403808" y="4746305"/>
                <a:ext cx="1090450" cy="1800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單箭頭接點 31"/>
              <p:cNvCxnSpPr/>
              <p:nvPr/>
            </p:nvCxnSpPr>
            <p:spPr>
              <a:xfrm flipV="1">
                <a:off x="4374052" y="3367316"/>
                <a:ext cx="1036070" cy="923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單箭頭接點 36"/>
              <p:cNvCxnSpPr>
                <a:endCxn id="39" idx="2"/>
              </p:cNvCxnSpPr>
              <p:nvPr/>
            </p:nvCxnSpPr>
            <p:spPr>
              <a:xfrm flipH="1" flipV="1">
                <a:off x="2894786" y="1461623"/>
                <a:ext cx="431773" cy="1214385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圓角矩形 38"/>
              <p:cNvSpPr/>
              <p:nvPr/>
            </p:nvSpPr>
            <p:spPr>
              <a:xfrm>
                <a:off x="2131749" y="66911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EXP_S</a:t>
                </a:r>
              </a:p>
            </p:txBody>
          </p:sp>
          <p:sp>
            <p:nvSpPr>
              <p:cNvPr id="44" name="圓角矩形 43"/>
              <p:cNvSpPr/>
              <p:nvPr/>
            </p:nvSpPr>
            <p:spPr>
              <a:xfrm>
                <a:off x="3761665" y="113310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POC_W</a:t>
                </a:r>
                <a:endParaRPr lang="zh-TW" altLang="en-US" sz="2000" dirty="0"/>
              </a:p>
            </p:txBody>
          </p:sp>
          <p:cxnSp>
            <p:nvCxnSpPr>
              <p:cNvPr id="45" name="直線單箭頭接點 44"/>
              <p:cNvCxnSpPr>
                <a:stCxn id="44" idx="2"/>
                <a:endCxn id="8" idx="0"/>
              </p:cNvCxnSpPr>
              <p:nvPr/>
            </p:nvCxnSpPr>
            <p:spPr>
              <a:xfrm flipH="1">
                <a:off x="3640094" y="1925613"/>
                <a:ext cx="884608" cy="83137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圓角矩形 48"/>
              <p:cNvSpPr/>
              <p:nvPr/>
            </p:nvSpPr>
            <p:spPr>
              <a:xfrm>
                <a:off x="9041966" y="3794521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DIC_W</a:t>
                </a:r>
                <a:endParaRPr lang="zh-TW" altLang="en-US" sz="2000" dirty="0"/>
              </a:p>
            </p:txBody>
          </p:sp>
          <p:cxnSp>
            <p:nvCxnSpPr>
              <p:cNvPr id="50" name="直線單箭頭接點 49"/>
              <p:cNvCxnSpPr>
                <a:stCxn id="5" idx="3"/>
                <a:endCxn id="49" idx="1"/>
              </p:cNvCxnSpPr>
              <p:nvPr/>
            </p:nvCxnSpPr>
            <p:spPr>
              <a:xfrm>
                <a:off x="6918271" y="3127185"/>
                <a:ext cx="2123695" cy="106359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單箭頭接點 52"/>
              <p:cNvCxnSpPr/>
              <p:nvPr/>
            </p:nvCxnSpPr>
            <p:spPr>
              <a:xfrm>
                <a:off x="12860009" y="4995761"/>
                <a:ext cx="0" cy="71916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圓角矩形 61"/>
              <p:cNvSpPr/>
              <p:nvPr/>
            </p:nvSpPr>
            <p:spPr>
              <a:xfrm>
                <a:off x="10570901" y="4461858"/>
                <a:ext cx="1526073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Exp_B</a:t>
                </a:r>
                <a:endParaRPr lang="zh-TW" altLang="en-US" sz="2000" dirty="0"/>
              </a:p>
            </p:txBody>
          </p:sp>
          <p:cxnSp>
            <p:nvCxnSpPr>
              <p:cNvPr id="95" name="直線單箭頭接點 94"/>
              <p:cNvCxnSpPr>
                <a:stCxn id="9" idx="3"/>
                <a:endCxn id="62" idx="2"/>
              </p:cNvCxnSpPr>
              <p:nvPr/>
            </p:nvCxnSpPr>
            <p:spPr>
              <a:xfrm flipV="1">
                <a:off x="7771596" y="5254366"/>
                <a:ext cx="3562341" cy="85681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單箭頭接點 100"/>
              <p:cNvCxnSpPr>
                <a:stCxn id="9" idx="3"/>
              </p:cNvCxnSpPr>
              <p:nvPr/>
            </p:nvCxnSpPr>
            <p:spPr>
              <a:xfrm flipV="1">
                <a:off x="7771596" y="4574034"/>
                <a:ext cx="1375303" cy="1537148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單箭頭接點 103"/>
              <p:cNvCxnSpPr/>
              <p:nvPr/>
            </p:nvCxnSpPr>
            <p:spPr>
              <a:xfrm>
                <a:off x="9039103" y="1397091"/>
                <a:ext cx="1421656" cy="244365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單箭頭接點 112"/>
              <p:cNvCxnSpPr/>
              <p:nvPr/>
            </p:nvCxnSpPr>
            <p:spPr>
              <a:xfrm flipV="1">
                <a:off x="4337494" y="1550084"/>
                <a:ext cx="3510307" cy="117469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單箭頭接點 120"/>
              <p:cNvCxnSpPr>
                <a:stCxn id="5" idx="3"/>
              </p:cNvCxnSpPr>
              <p:nvPr/>
            </p:nvCxnSpPr>
            <p:spPr>
              <a:xfrm flipV="1">
                <a:off x="6918271" y="1438391"/>
                <a:ext cx="1360658" cy="168879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單箭頭接點 123"/>
              <p:cNvCxnSpPr>
                <a:stCxn id="4" idx="3"/>
              </p:cNvCxnSpPr>
              <p:nvPr/>
            </p:nvCxnSpPr>
            <p:spPr>
              <a:xfrm flipV="1">
                <a:off x="7008560" y="1509656"/>
                <a:ext cx="1511988" cy="317850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單箭頭接點 126"/>
              <p:cNvCxnSpPr/>
              <p:nvPr/>
            </p:nvCxnSpPr>
            <p:spPr>
              <a:xfrm>
                <a:off x="9061738" y="874386"/>
                <a:ext cx="2798042" cy="356508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肘形接點 142"/>
              <p:cNvCxnSpPr/>
              <p:nvPr/>
            </p:nvCxnSpPr>
            <p:spPr>
              <a:xfrm rot="10800000" flipH="1" flipV="1">
                <a:off x="2878080" y="3230295"/>
                <a:ext cx="3368465" cy="2992582"/>
              </a:xfrm>
              <a:prstGeom prst="bentConnector3">
                <a:avLst>
                  <a:gd name="adj1" fmla="val -20491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肘形接點 149"/>
              <p:cNvCxnSpPr/>
              <p:nvPr/>
            </p:nvCxnSpPr>
            <p:spPr>
              <a:xfrm rot="10800000">
                <a:off x="2943564" y="3375995"/>
                <a:ext cx="3334690" cy="2691071"/>
              </a:xfrm>
              <a:prstGeom prst="bentConnector3">
                <a:avLst>
                  <a:gd name="adj1" fmla="val 116289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直線單箭頭接點 155"/>
              <p:cNvCxnSpPr>
                <a:stCxn id="4" idx="2"/>
                <a:endCxn id="9" idx="0"/>
              </p:cNvCxnSpPr>
              <p:nvPr/>
            </p:nvCxnSpPr>
            <p:spPr>
              <a:xfrm>
                <a:off x="6245524" y="5084413"/>
                <a:ext cx="763036" cy="63051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線單箭頭接點 158"/>
              <p:cNvCxnSpPr>
                <a:endCxn id="9" idx="0"/>
              </p:cNvCxnSpPr>
              <p:nvPr/>
            </p:nvCxnSpPr>
            <p:spPr>
              <a:xfrm flipH="1">
                <a:off x="7008560" y="1603152"/>
                <a:ext cx="1703341" cy="41117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線單箭頭接點 163"/>
              <p:cNvCxnSpPr/>
              <p:nvPr/>
            </p:nvCxnSpPr>
            <p:spPr>
              <a:xfrm flipH="1">
                <a:off x="3906366" y="1509656"/>
                <a:ext cx="3675164" cy="118124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線單箭頭接點 170"/>
              <p:cNvCxnSpPr>
                <a:stCxn id="4" idx="3"/>
                <a:endCxn id="49" idx="1"/>
              </p:cNvCxnSpPr>
              <p:nvPr/>
            </p:nvCxnSpPr>
            <p:spPr>
              <a:xfrm flipV="1">
                <a:off x="7008560" y="4190776"/>
                <a:ext cx="2033406" cy="49738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肘形接點 174"/>
              <p:cNvCxnSpPr/>
              <p:nvPr/>
            </p:nvCxnSpPr>
            <p:spPr>
              <a:xfrm rot="5400000" flipH="1" flipV="1">
                <a:off x="6109909" y="1712218"/>
                <a:ext cx="416405" cy="6164908"/>
              </a:xfrm>
              <a:prstGeom prst="bentConnector3">
                <a:avLst>
                  <a:gd name="adj1" fmla="val -69736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肘形接點 207"/>
              <p:cNvCxnSpPr>
                <a:stCxn id="6" idx="1"/>
                <a:endCxn id="7" idx="0"/>
              </p:cNvCxnSpPr>
              <p:nvPr/>
            </p:nvCxnSpPr>
            <p:spPr>
              <a:xfrm rot="10800000" flipH="1">
                <a:off x="2877057" y="776367"/>
                <a:ext cx="5436987" cy="3830815"/>
              </a:xfrm>
              <a:prstGeom prst="bentConnector4">
                <a:avLst>
                  <a:gd name="adj1" fmla="val -17177"/>
                  <a:gd name="adj2" fmla="val 119328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群組 12"/>
            <p:cNvGrpSpPr/>
            <p:nvPr/>
          </p:nvGrpSpPr>
          <p:grpSpPr>
            <a:xfrm>
              <a:off x="2940555" y="122377"/>
              <a:ext cx="6607784" cy="6486735"/>
              <a:chOff x="2940555" y="122377"/>
              <a:chExt cx="6607784" cy="6486735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2940555" y="1552745"/>
                <a:ext cx="1384481" cy="2476803"/>
                <a:chOff x="3003465" y="1519078"/>
                <a:chExt cx="1384481" cy="2476803"/>
              </a:xfrm>
            </p:grpSpPr>
            <p:sp>
              <p:nvSpPr>
                <p:cNvPr id="2" name="文字方塊 1"/>
                <p:cNvSpPr txBox="1"/>
                <p:nvPr/>
              </p:nvSpPr>
              <p:spPr>
                <a:xfrm>
                  <a:off x="4015728" y="1869763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f1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1" name="文字方塊 40"/>
                <p:cNvSpPr txBox="1"/>
                <p:nvPr/>
              </p:nvSpPr>
              <p:spPr>
                <a:xfrm>
                  <a:off x="3003465" y="1519078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f2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2" name="文字方塊 41"/>
                <p:cNvSpPr txBox="1"/>
                <p:nvPr/>
              </p:nvSpPr>
              <p:spPr>
                <a:xfrm>
                  <a:off x="3378972" y="3591912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f3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3" name="文字方塊 42"/>
                <p:cNvSpPr txBox="1"/>
                <p:nvPr/>
              </p:nvSpPr>
              <p:spPr>
                <a:xfrm>
                  <a:off x="4005711" y="3626549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f4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46" name="文字方塊 45"/>
              <p:cNvSpPr txBox="1"/>
              <p:nvPr/>
            </p:nvSpPr>
            <p:spPr>
              <a:xfrm>
                <a:off x="4909685" y="3116339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4946813" y="2644458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5196697" y="3822680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1" name="文字方塊 50"/>
              <p:cNvSpPr txBox="1"/>
              <p:nvPr/>
            </p:nvSpPr>
            <p:spPr>
              <a:xfrm>
                <a:off x="5041938" y="413005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7449061" y="1603273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4" name="文字方塊 53"/>
              <p:cNvSpPr txBox="1"/>
              <p:nvPr/>
            </p:nvSpPr>
            <p:spPr>
              <a:xfrm>
                <a:off x="7131278" y="121728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5" name="文字方塊 54"/>
              <p:cNvSpPr txBox="1"/>
              <p:nvPr/>
            </p:nvSpPr>
            <p:spPr>
              <a:xfrm>
                <a:off x="5785111" y="6239780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6" name="文字方塊 55"/>
              <p:cNvSpPr txBox="1"/>
              <p:nvPr/>
            </p:nvSpPr>
            <p:spPr>
              <a:xfrm>
                <a:off x="5785111" y="569801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4341637" y="417740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4332286" y="4781722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7847801" y="12237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6193990" y="354949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6858373" y="258448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6799673" y="4059178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文字方塊 63"/>
              <p:cNvSpPr txBox="1"/>
              <p:nvPr/>
            </p:nvSpPr>
            <p:spPr>
              <a:xfrm>
                <a:off x="5909553" y="489553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文字方塊 64"/>
              <p:cNvSpPr txBox="1"/>
              <p:nvPr/>
            </p:nvSpPr>
            <p:spPr>
              <a:xfrm>
                <a:off x="8657726" y="152484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>
                <a:off x="3244255" y="498373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7" name="文字方塊 66"/>
              <p:cNvSpPr txBox="1"/>
              <p:nvPr/>
            </p:nvSpPr>
            <p:spPr>
              <a:xfrm>
                <a:off x="6879601" y="3133396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6888025" y="459858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9059103" y="1592131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7690579" y="563338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8965366" y="65351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>
                <a:off x="7725393" y="608447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953326"/>
              </p:ext>
            </p:extLst>
          </p:nvPr>
        </p:nvGraphicFramePr>
        <p:xfrm>
          <a:off x="175559" y="132563"/>
          <a:ext cx="473411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942">
                  <a:extLst>
                    <a:ext uri="{9D8B030D-6E8A-4147-A177-3AD203B41FA5}">
                      <a16:colId xmlns:a16="http://schemas.microsoft.com/office/drawing/2014/main" val="1866532453"/>
                    </a:ext>
                  </a:extLst>
                </a:gridCol>
                <a:gridCol w="1095333">
                  <a:extLst>
                    <a:ext uri="{9D8B030D-6E8A-4147-A177-3AD203B41FA5}">
                      <a16:colId xmlns:a16="http://schemas.microsoft.com/office/drawing/2014/main" val="1748094788"/>
                    </a:ext>
                  </a:extLst>
                </a:gridCol>
                <a:gridCol w="3058841">
                  <a:extLst>
                    <a:ext uri="{9D8B030D-6E8A-4147-A177-3AD203B41FA5}">
                      <a16:colId xmlns:a16="http://schemas.microsoft.com/office/drawing/2014/main" val="2360308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FLOW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SYM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MEANING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46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f18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MAC-&gt;MEG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Megafauna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</a:t>
                      </a:r>
                      <a:r>
                        <a:rPr lang="en-US" altLang="zh-TW" sz="1200" baseline="0" dirty="0" err="1" smtClean="0">
                          <a:latin typeface="+mn-lt"/>
                        </a:rPr>
                        <a:t>macrofauna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836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f19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MAC-&gt;FIS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Fish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</a:t>
                      </a:r>
                      <a:r>
                        <a:rPr lang="en-US" altLang="zh-TW" sz="1200" baseline="0" dirty="0" err="1" smtClean="0">
                          <a:latin typeface="+mn-lt"/>
                        </a:rPr>
                        <a:t>macrofauna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9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f20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MEG-&gt;FIS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Fish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megafauna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05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f21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BAC-&gt;DIC_W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Bacteria respiration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069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f22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MEI-&gt;DIC_W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 smtClean="0">
                          <a:latin typeface="+mn-lt"/>
                        </a:rPr>
                        <a:t>Meiofauna</a:t>
                      </a:r>
                      <a:r>
                        <a:rPr lang="en-US" altLang="zh-TW" sz="1200" dirty="0" smtClean="0">
                          <a:latin typeface="+mn-lt"/>
                        </a:rPr>
                        <a:t> respiration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86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f23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MAC-&gt;DIC_W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>
                          <a:latin typeface="+mn-lt"/>
                        </a:rPr>
                        <a:t>macrofauna</a:t>
                      </a:r>
                      <a:r>
                        <a:rPr lang="en-US" altLang="zh-TW" sz="1200" dirty="0" smtClean="0">
                          <a:latin typeface="+mn-lt"/>
                        </a:rPr>
                        <a:t> respiration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00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f24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MEG-&gt;DIC_W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latin typeface="+mn-lt"/>
                        </a:rPr>
                        <a:t>megafauna respiration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31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f25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FIS-&gt;DIC_W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latin typeface="+mn-lt"/>
                        </a:rPr>
                        <a:t>fish respiration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351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f26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MEG-&gt;EXP_B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Megafauna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loss to predation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5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f27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FIS-&gt;EXP_B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>
                          <a:latin typeface="+mn-lt"/>
                        </a:rPr>
                        <a:t>fish loss to predation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146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84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092" t="5508"/>
          <a:stretch/>
        </p:blipFill>
        <p:spPr>
          <a:xfrm>
            <a:off x="408560" y="408561"/>
            <a:ext cx="11342613" cy="61576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8957" y="6201543"/>
            <a:ext cx="3505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Sankey </a:t>
            </a:r>
            <a:r>
              <a:rPr lang="zh-TW" altLang="en-US" dirty="0" smtClean="0"/>
              <a:t>Diagram</a:t>
            </a:r>
            <a:endParaRPr lang="en-US" altLang="zh-TW" dirty="0" smtClean="0"/>
          </a:p>
          <a:p>
            <a:r>
              <a:rPr lang="en-US" altLang="zh-TW" dirty="0" smtClean="0"/>
              <a:t>Flow unit (%)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463443"/>
              </p:ext>
            </p:extLst>
          </p:nvPr>
        </p:nvGraphicFramePr>
        <p:xfrm>
          <a:off x="218957" y="5686476"/>
          <a:ext cx="14017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封裝程式殼層物件" showAsIcon="1" r:id="rId4" imgW="1402200" imgH="467280" progId="Package">
                  <p:embed/>
                </p:oleObj>
              </mc:Choice>
              <mc:Fallback>
                <p:oleObj name="封裝程式殼層物件" showAsIcon="1" r:id="rId4" imgW="1402200" imgH="4672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957" y="5686476"/>
                        <a:ext cx="1401762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170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字方塊 40"/>
          <p:cNvSpPr txBox="1"/>
          <p:nvPr/>
        </p:nvSpPr>
        <p:spPr>
          <a:xfrm>
            <a:off x="594911" y="572878"/>
            <a:ext cx="97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Stock</a:t>
            </a:r>
            <a:endParaRPr lang="zh-TW" altLang="en-US" sz="2800" dirty="0"/>
          </a:p>
        </p:txBody>
      </p: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861472"/>
              </p:ext>
            </p:extLst>
          </p:nvPr>
        </p:nvGraphicFramePr>
        <p:xfrm>
          <a:off x="67146" y="1315200"/>
          <a:ext cx="1196958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240">
                  <a:extLst>
                    <a:ext uri="{9D8B030D-6E8A-4147-A177-3AD203B41FA5}">
                      <a16:colId xmlns:a16="http://schemas.microsoft.com/office/drawing/2014/main" val="3301793106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4053178306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1085765090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2387077062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1771232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Compart-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ment</a:t>
                      </a:r>
                      <a:endParaRPr lang="en-US" altLang="zh-TW" sz="24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MT1</a:t>
                      </a:r>
                      <a:r>
                        <a:rPr lang="zh-TW" altLang="en-US" sz="2400" dirty="0" smtClean="0">
                          <a:latin typeface="+mn-lt"/>
                        </a:rPr>
                        <a:t> </a:t>
                      </a:r>
                      <a:r>
                        <a:rPr lang="en-US" altLang="zh-TW" sz="2400" dirty="0" smtClean="0">
                          <a:latin typeface="+mn-lt"/>
                        </a:rPr>
                        <a:t>(</a:t>
                      </a:r>
                      <a:r>
                        <a:rPr lang="en-US" altLang="zh-TW" sz="2400" dirty="0" smtClean="0"/>
                        <a:t>482 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MT3</a:t>
                      </a:r>
                      <a:r>
                        <a:rPr lang="en-US" altLang="zh-TW" sz="2400" baseline="0" dirty="0" smtClean="0">
                          <a:latin typeface="+mn-lt"/>
                        </a:rPr>
                        <a:t> (985m)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S36 (768m)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S42 (1838m)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044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SED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7.6E+05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7.02E+05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6.72E+05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3.75E+05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3688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BAC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2585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2465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2035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1855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322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208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194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272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197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630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MAC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816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60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5887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MEG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30.6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59.5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9.43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10476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FIS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35.9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35.4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7.4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24.7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03200799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10152171" y="4915796"/>
            <a:ext cx="1884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Rowe et al. (2008)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278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94911" y="572878"/>
            <a:ext cx="2907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Ax=b</a:t>
            </a:r>
          </a:p>
          <a:p>
            <a:r>
              <a:rPr lang="en-US" altLang="zh-TW" sz="2800" dirty="0" smtClean="0"/>
              <a:t>Mass conservation</a:t>
            </a:r>
            <a:endParaRPr lang="zh-TW" altLang="en-US" sz="2800" dirty="0"/>
          </a:p>
        </p:txBody>
      </p:sp>
      <p:grpSp>
        <p:nvGrpSpPr>
          <p:cNvPr id="3" name="群組 2"/>
          <p:cNvGrpSpPr/>
          <p:nvPr/>
        </p:nvGrpSpPr>
        <p:grpSpPr>
          <a:xfrm>
            <a:off x="5094047" y="1156772"/>
            <a:ext cx="7876130" cy="4747261"/>
            <a:chOff x="2131749" y="122377"/>
            <a:chExt cx="10728260" cy="6486735"/>
          </a:xfrm>
        </p:grpSpPr>
        <p:grpSp>
          <p:nvGrpSpPr>
            <p:cNvPr id="4" name="群組 3"/>
            <p:cNvGrpSpPr/>
            <p:nvPr/>
          </p:nvGrpSpPr>
          <p:grpSpPr>
            <a:xfrm>
              <a:off x="2131749" y="669114"/>
              <a:ext cx="10728260" cy="5838322"/>
              <a:chOff x="2131749" y="669114"/>
              <a:chExt cx="10728260" cy="5838322"/>
            </a:xfrm>
          </p:grpSpPr>
          <p:sp>
            <p:nvSpPr>
              <p:cNvPr id="34" name="圓角矩形 33"/>
              <p:cNvSpPr/>
              <p:nvPr/>
            </p:nvSpPr>
            <p:spPr>
              <a:xfrm>
                <a:off x="5482488" y="429190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macro</a:t>
                </a:r>
                <a:endParaRPr lang="zh-TW" altLang="en-US" sz="2000" dirty="0"/>
              </a:p>
            </p:txBody>
          </p:sp>
          <p:sp>
            <p:nvSpPr>
              <p:cNvPr id="35" name="圓角矩形 34"/>
              <p:cNvSpPr/>
              <p:nvPr/>
            </p:nvSpPr>
            <p:spPr>
              <a:xfrm>
                <a:off x="5392199" y="2730930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meio</a:t>
                </a:r>
                <a:endParaRPr lang="zh-TW" altLang="en-US" sz="2000" dirty="0"/>
              </a:p>
            </p:txBody>
          </p:sp>
          <p:sp>
            <p:nvSpPr>
              <p:cNvPr id="36" name="圓角矩形 35"/>
              <p:cNvSpPr/>
              <p:nvPr/>
            </p:nvSpPr>
            <p:spPr>
              <a:xfrm>
                <a:off x="2877058" y="421092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bac</a:t>
                </a:r>
                <a:endParaRPr lang="zh-TW" altLang="en-US" sz="2000" dirty="0"/>
              </a:p>
            </p:txBody>
          </p:sp>
          <p:sp>
            <p:nvSpPr>
              <p:cNvPr id="37" name="圓角矩形 36"/>
              <p:cNvSpPr/>
              <p:nvPr/>
            </p:nvSpPr>
            <p:spPr>
              <a:xfrm>
                <a:off x="7551009" y="77636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mega</a:t>
                </a:r>
                <a:endParaRPr lang="zh-TW" altLang="en-US" sz="2000" dirty="0"/>
              </a:p>
            </p:txBody>
          </p:sp>
          <p:sp>
            <p:nvSpPr>
              <p:cNvPr id="38" name="圓角矩形 37"/>
              <p:cNvSpPr/>
              <p:nvPr/>
            </p:nvSpPr>
            <p:spPr>
              <a:xfrm>
                <a:off x="2877057" y="275698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sed</a:t>
                </a:r>
                <a:endParaRPr lang="zh-TW" altLang="en-US" sz="2000" dirty="0"/>
              </a:p>
            </p:txBody>
          </p:sp>
          <p:sp>
            <p:nvSpPr>
              <p:cNvPr id="39" name="圓角矩形 38"/>
              <p:cNvSpPr/>
              <p:nvPr/>
            </p:nvSpPr>
            <p:spPr>
              <a:xfrm>
                <a:off x="6245524" y="5714927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fish</a:t>
                </a:r>
                <a:endParaRPr lang="zh-TW" altLang="en-US" sz="2000" dirty="0"/>
              </a:p>
            </p:txBody>
          </p:sp>
          <p:cxnSp>
            <p:nvCxnSpPr>
              <p:cNvPr id="40" name="直線單箭頭接點 39"/>
              <p:cNvCxnSpPr/>
              <p:nvPr/>
            </p:nvCxnSpPr>
            <p:spPr>
              <a:xfrm flipV="1">
                <a:off x="3996410" y="3476713"/>
                <a:ext cx="0" cy="72806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單箭頭接點 40"/>
              <p:cNvCxnSpPr/>
              <p:nvPr/>
            </p:nvCxnSpPr>
            <p:spPr>
              <a:xfrm flipH="1">
                <a:off x="3417978" y="3514854"/>
                <a:ext cx="1" cy="689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單箭頭接點 41"/>
              <p:cNvCxnSpPr/>
              <p:nvPr/>
            </p:nvCxnSpPr>
            <p:spPr>
              <a:xfrm flipH="1" flipV="1">
                <a:off x="4403131" y="2908609"/>
                <a:ext cx="917360" cy="1214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42"/>
              <p:cNvCxnSpPr>
                <a:stCxn id="38" idx="3"/>
                <a:endCxn id="35" idx="1"/>
              </p:cNvCxnSpPr>
              <p:nvPr/>
            </p:nvCxnSpPr>
            <p:spPr>
              <a:xfrm flipV="1">
                <a:off x="4403129" y="3127185"/>
                <a:ext cx="989070" cy="260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單箭頭接點 43"/>
              <p:cNvCxnSpPr/>
              <p:nvPr/>
            </p:nvCxnSpPr>
            <p:spPr>
              <a:xfrm flipH="1" flipV="1">
                <a:off x="4337494" y="3469036"/>
                <a:ext cx="1141132" cy="101488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單箭頭接點 44"/>
              <p:cNvCxnSpPr/>
              <p:nvPr/>
            </p:nvCxnSpPr>
            <p:spPr>
              <a:xfrm>
                <a:off x="4415035" y="3230295"/>
                <a:ext cx="1240307" cy="107706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45"/>
              <p:cNvCxnSpPr/>
              <p:nvPr/>
            </p:nvCxnSpPr>
            <p:spPr>
              <a:xfrm flipH="1">
                <a:off x="6196760" y="3523439"/>
                <a:ext cx="1" cy="79250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46"/>
              <p:cNvCxnSpPr/>
              <p:nvPr/>
            </p:nvCxnSpPr>
            <p:spPr>
              <a:xfrm>
                <a:off x="4403808" y="4746305"/>
                <a:ext cx="1090450" cy="1800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47"/>
              <p:cNvCxnSpPr/>
              <p:nvPr/>
            </p:nvCxnSpPr>
            <p:spPr>
              <a:xfrm flipV="1">
                <a:off x="4374052" y="3367316"/>
                <a:ext cx="1036070" cy="923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/>
              <p:cNvCxnSpPr>
                <a:endCxn id="50" idx="2"/>
              </p:cNvCxnSpPr>
              <p:nvPr/>
            </p:nvCxnSpPr>
            <p:spPr>
              <a:xfrm flipH="1" flipV="1">
                <a:off x="2894786" y="1461623"/>
                <a:ext cx="431773" cy="1214385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圓角矩形 49"/>
              <p:cNvSpPr/>
              <p:nvPr/>
            </p:nvSpPr>
            <p:spPr>
              <a:xfrm>
                <a:off x="2131749" y="66911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EXP_S</a:t>
                </a:r>
              </a:p>
            </p:txBody>
          </p:sp>
          <p:sp>
            <p:nvSpPr>
              <p:cNvPr id="51" name="圓角矩形 50"/>
              <p:cNvSpPr/>
              <p:nvPr/>
            </p:nvSpPr>
            <p:spPr>
              <a:xfrm>
                <a:off x="3761665" y="113310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POC_W</a:t>
                </a:r>
                <a:endParaRPr lang="zh-TW" altLang="en-US" sz="2000" dirty="0"/>
              </a:p>
            </p:txBody>
          </p:sp>
          <p:cxnSp>
            <p:nvCxnSpPr>
              <p:cNvPr id="52" name="直線單箭頭接點 51"/>
              <p:cNvCxnSpPr>
                <a:stCxn id="51" idx="2"/>
                <a:endCxn id="38" idx="0"/>
              </p:cNvCxnSpPr>
              <p:nvPr/>
            </p:nvCxnSpPr>
            <p:spPr>
              <a:xfrm flipH="1">
                <a:off x="3640094" y="1925613"/>
                <a:ext cx="884608" cy="83137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圓角矩形 52"/>
              <p:cNvSpPr/>
              <p:nvPr/>
            </p:nvSpPr>
            <p:spPr>
              <a:xfrm>
                <a:off x="9041966" y="3794521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DIC_W</a:t>
                </a:r>
                <a:endParaRPr lang="zh-TW" altLang="en-US" sz="2000" dirty="0"/>
              </a:p>
            </p:txBody>
          </p:sp>
          <p:cxnSp>
            <p:nvCxnSpPr>
              <p:cNvPr id="54" name="直線單箭頭接點 53"/>
              <p:cNvCxnSpPr>
                <a:stCxn id="35" idx="3"/>
                <a:endCxn id="53" idx="1"/>
              </p:cNvCxnSpPr>
              <p:nvPr/>
            </p:nvCxnSpPr>
            <p:spPr>
              <a:xfrm>
                <a:off x="6918271" y="3127185"/>
                <a:ext cx="2123695" cy="106359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單箭頭接點 54"/>
              <p:cNvCxnSpPr/>
              <p:nvPr/>
            </p:nvCxnSpPr>
            <p:spPr>
              <a:xfrm>
                <a:off x="12860009" y="4995761"/>
                <a:ext cx="0" cy="71916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圓角矩形 55"/>
              <p:cNvSpPr/>
              <p:nvPr/>
            </p:nvSpPr>
            <p:spPr>
              <a:xfrm>
                <a:off x="10570901" y="4461858"/>
                <a:ext cx="1526073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Exp_B</a:t>
                </a:r>
                <a:endParaRPr lang="zh-TW" altLang="en-US" sz="2000" dirty="0"/>
              </a:p>
            </p:txBody>
          </p:sp>
          <p:cxnSp>
            <p:nvCxnSpPr>
              <p:cNvPr id="57" name="直線單箭頭接點 56"/>
              <p:cNvCxnSpPr>
                <a:stCxn id="39" idx="3"/>
                <a:endCxn id="56" idx="2"/>
              </p:cNvCxnSpPr>
              <p:nvPr/>
            </p:nvCxnSpPr>
            <p:spPr>
              <a:xfrm flipV="1">
                <a:off x="7771596" y="5254366"/>
                <a:ext cx="3562341" cy="85681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單箭頭接點 57"/>
              <p:cNvCxnSpPr>
                <a:stCxn id="39" idx="3"/>
              </p:cNvCxnSpPr>
              <p:nvPr/>
            </p:nvCxnSpPr>
            <p:spPr>
              <a:xfrm flipV="1">
                <a:off x="7771596" y="4574034"/>
                <a:ext cx="1375303" cy="1537148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單箭頭接點 58"/>
              <p:cNvCxnSpPr/>
              <p:nvPr/>
            </p:nvCxnSpPr>
            <p:spPr>
              <a:xfrm>
                <a:off x="9039103" y="1397091"/>
                <a:ext cx="1421656" cy="244365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單箭頭接點 59"/>
              <p:cNvCxnSpPr/>
              <p:nvPr/>
            </p:nvCxnSpPr>
            <p:spPr>
              <a:xfrm flipV="1">
                <a:off x="4337494" y="1550084"/>
                <a:ext cx="3510307" cy="117469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單箭頭接點 60"/>
              <p:cNvCxnSpPr>
                <a:stCxn id="35" idx="3"/>
              </p:cNvCxnSpPr>
              <p:nvPr/>
            </p:nvCxnSpPr>
            <p:spPr>
              <a:xfrm flipV="1">
                <a:off x="6918271" y="1438391"/>
                <a:ext cx="1360658" cy="168879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/>
              <p:cNvCxnSpPr>
                <a:stCxn id="34" idx="3"/>
              </p:cNvCxnSpPr>
              <p:nvPr/>
            </p:nvCxnSpPr>
            <p:spPr>
              <a:xfrm flipV="1">
                <a:off x="7008560" y="1509656"/>
                <a:ext cx="1511988" cy="317850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62"/>
              <p:cNvCxnSpPr/>
              <p:nvPr/>
            </p:nvCxnSpPr>
            <p:spPr>
              <a:xfrm>
                <a:off x="9061738" y="874386"/>
                <a:ext cx="2798042" cy="356508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肘形接點 63"/>
              <p:cNvCxnSpPr/>
              <p:nvPr/>
            </p:nvCxnSpPr>
            <p:spPr>
              <a:xfrm rot="10800000" flipH="1" flipV="1">
                <a:off x="2878080" y="3230295"/>
                <a:ext cx="3368465" cy="2992582"/>
              </a:xfrm>
              <a:prstGeom prst="bentConnector3">
                <a:avLst>
                  <a:gd name="adj1" fmla="val -20491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肘形接點 64"/>
              <p:cNvCxnSpPr/>
              <p:nvPr/>
            </p:nvCxnSpPr>
            <p:spPr>
              <a:xfrm rot="10800000">
                <a:off x="2943564" y="3375995"/>
                <a:ext cx="3334690" cy="2691071"/>
              </a:xfrm>
              <a:prstGeom prst="bentConnector3">
                <a:avLst>
                  <a:gd name="adj1" fmla="val 116289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>
                <a:stCxn id="34" idx="2"/>
                <a:endCxn id="39" idx="0"/>
              </p:cNvCxnSpPr>
              <p:nvPr/>
            </p:nvCxnSpPr>
            <p:spPr>
              <a:xfrm>
                <a:off x="6245524" y="5084413"/>
                <a:ext cx="763036" cy="63051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>
                <a:endCxn id="39" idx="0"/>
              </p:cNvCxnSpPr>
              <p:nvPr/>
            </p:nvCxnSpPr>
            <p:spPr>
              <a:xfrm flipH="1">
                <a:off x="7008560" y="1603152"/>
                <a:ext cx="1703341" cy="41117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H="1">
                <a:off x="3906366" y="1509656"/>
                <a:ext cx="3675164" cy="118124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>
                <a:stCxn id="34" idx="3"/>
                <a:endCxn id="53" idx="1"/>
              </p:cNvCxnSpPr>
              <p:nvPr/>
            </p:nvCxnSpPr>
            <p:spPr>
              <a:xfrm flipV="1">
                <a:off x="7008560" y="4190776"/>
                <a:ext cx="2033406" cy="49738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肘形接點 69"/>
              <p:cNvCxnSpPr/>
              <p:nvPr/>
            </p:nvCxnSpPr>
            <p:spPr>
              <a:xfrm rot="5400000" flipH="1" flipV="1">
                <a:off x="6109909" y="1712218"/>
                <a:ext cx="416405" cy="6164908"/>
              </a:xfrm>
              <a:prstGeom prst="bentConnector3">
                <a:avLst>
                  <a:gd name="adj1" fmla="val -69736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肘形接點 70"/>
              <p:cNvCxnSpPr>
                <a:stCxn id="36" idx="1"/>
                <a:endCxn id="37" idx="0"/>
              </p:cNvCxnSpPr>
              <p:nvPr/>
            </p:nvCxnSpPr>
            <p:spPr>
              <a:xfrm rot="10800000" flipH="1">
                <a:off x="2877057" y="776367"/>
                <a:ext cx="5436987" cy="3830815"/>
              </a:xfrm>
              <a:prstGeom prst="bentConnector4">
                <a:avLst>
                  <a:gd name="adj1" fmla="val -17177"/>
                  <a:gd name="adj2" fmla="val 119328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群組 4"/>
            <p:cNvGrpSpPr/>
            <p:nvPr/>
          </p:nvGrpSpPr>
          <p:grpSpPr>
            <a:xfrm>
              <a:off x="2940555" y="122377"/>
              <a:ext cx="6607784" cy="6486735"/>
              <a:chOff x="2940555" y="122377"/>
              <a:chExt cx="6607784" cy="6486735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2940555" y="1552745"/>
                <a:ext cx="1384481" cy="2476803"/>
                <a:chOff x="3003465" y="1519078"/>
                <a:chExt cx="1384481" cy="2476803"/>
              </a:xfrm>
            </p:grpSpPr>
            <p:sp>
              <p:nvSpPr>
                <p:cNvPr id="30" name="文字方塊 29"/>
                <p:cNvSpPr txBox="1"/>
                <p:nvPr/>
              </p:nvSpPr>
              <p:spPr>
                <a:xfrm>
                  <a:off x="4015728" y="1869763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f1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" name="文字方塊 30"/>
                <p:cNvSpPr txBox="1"/>
                <p:nvPr/>
              </p:nvSpPr>
              <p:spPr>
                <a:xfrm>
                  <a:off x="3003465" y="1519078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f2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" name="文字方塊 31"/>
                <p:cNvSpPr txBox="1"/>
                <p:nvPr/>
              </p:nvSpPr>
              <p:spPr>
                <a:xfrm>
                  <a:off x="3378972" y="3591912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f3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" name="文字方塊 32"/>
                <p:cNvSpPr txBox="1"/>
                <p:nvPr/>
              </p:nvSpPr>
              <p:spPr>
                <a:xfrm>
                  <a:off x="4005711" y="3626549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f4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7" name="文字方塊 6"/>
              <p:cNvSpPr txBox="1"/>
              <p:nvPr/>
            </p:nvSpPr>
            <p:spPr>
              <a:xfrm>
                <a:off x="4909685" y="3116339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4946813" y="2644458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5196697" y="3822680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5041938" y="413005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7449061" y="1603273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7131278" y="121728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5785111" y="6239780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5785111" y="569801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4341637" y="417740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4332286" y="4781722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7847801" y="12237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6193990" y="354949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6858373" y="258448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6799673" y="4059178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5909553" y="489553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8657726" y="152484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3244255" y="498373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6879601" y="3133396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6888025" y="459858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9059103" y="1592131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7690579" y="563338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8965366" y="65351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7725393" y="608447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78" name="群組 77"/>
          <p:cNvGrpSpPr/>
          <p:nvPr/>
        </p:nvGrpSpPr>
        <p:grpSpPr>
          <a:xfrm>
            <a:off x="1393078" y="1707124"/>
            <a:ext cx="1311641" cy="4354935"/>
            <a:chOff x="636190" y="2058422"/>
            <a:chExt cx="1311641" cy="43549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/>
                <p:cNvSpPr/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𝑠𝑒𝑑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/>
                <p:cNvSpPr/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𝑏𝑎𝑐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/>
                <p:cNvSpPr/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𝑚𝑒𝑖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/>
                <p:cNvSpPr/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/>
                <p:cNvSpPr/>
                <p:nvPr/>
              </p:nvSpPr>
              <p:spPr>
                <a:xfrm>
                  <a:off x="636190" y="4984807"/>
                  <a:ext cx="1311641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𝑚𝑒𝑔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190" y="4984807"/>
                  <a:ext cx="1311641" cy="6182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/>
                <p:cNvSpPr/>
                <p:nvPr/>
              </p:nvSpPr>
              <p:spPr>
                <a:xfrm>
                  <a:off x="649815" y="5794470"/>
                  <a:ext cx="1171346" cy="618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𝑓𝑖𝑠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7" name="矩形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5" y="5794470"/>
                  <a:ext cx="1171346" cy="618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54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594911" y="1526985"/>
            <a:ext cx="8646766" cy="4747098"/>
            <a:chOff x="155643" y="972766"/>
            <a:chExt cx="8646766" cy="474709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/>
            <a:srcRect l="16986" t="36713" r="48652" b="17140"/>
            <a:stretch/>
          </p:blipFill>
          <p:spPr>
            <a:xfrm>
              <a:off x="155643" y="972766"/>
              <a:ext cx="6284068" cy="4747098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345058" y="2320506"/>
              <a:ext cx="5986732" cy="2156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6439711" y="2105170"/>
              <a:ext cx="23626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Use as upper boundary</a:t>
              </a:r>
            </a:p>
            <a:p>
              <a:r>
                <a:rPr lang="en-US" altLang="zh-TW" dirty="0" smtClean="0"/>
                <a:t>(lower boundary=0)</a:t>
              </a:r>
              <a:endParaRPr lang="zh-TW" altLang="en-US" dirty="0"/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594911" y="572878"/>
            <a:ext cx="18299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 smtClean="0"/>
              <a:t>Gx</a:t>
            </a:r>
            <a:r>
              <a:rPr lang="en-US" altLang="zh-TW" sz="2800" dirty="0" smtClean="0"/>
              <a:t>&gt;=h</a:t>
            </a:r>
          </a:p>
          <a:p>
            <a:r>
              <a:rPr lang="en-US" altLang="zh-TW" sz="2800" dirty="0" smtClean="0"/>
              <a:t>Respiration</a:t>
            </a:r>
          </a:p>
        </p:txBody>
      </p:sp>
    </p:spTree>
    <p:extLst>
      <p:ext uri="{BB962C8B-B14F-4D97-AF65-F5344CB8AC3E}">
        <p14:creationId xmlns:p14="http://schemas.microsoft.com/office/powerpoint/2010/main" val="41582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94911" y="572878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Ex=f</a:t>
            </a:r>
            <a:endParaRPr lang="zh-TW" altLang="en-US" sz="2800" dirty="0"/>
          </a:p>
        </p:txBody>
      </p:sp>
      <p:grpSp>
        <p:nvGrpSpPr>
          <p:cNvPr id="3" name="群組 2"/>
          <p:cNvGrpSpPr/>
          <p:nvPr/>
        </p:nvGrpSpPr>
        <p:grpSpPr>
          <a:xfrm>
            <a:off x="5094047" y="1156772"/>
            <a:ext cx="7876130" cy="4747261"/>
            <a:chOff x="2131749" y="122377"/>
            <a:chExt cx="10728260" cy="6486735"/>
          </a:xfrm>
        </p:grpSpPr>
        <p:grpSp>
          <p:nvGrpSpPr>
            <p:cNvPr id="4" name="群組 3"/>
            <p:cNvGrpSpPr/>
            <p:nvPr/>
          </p:nvGrpSpPr>
          <p:grpSpPr>
            <a:xfrm>
              <a:off x="2131749" y="669114"/>
              <a:ext cx="10728260" cy="5838322"/>
              <a:chOff x="2131749" y="669114"/>
              <a:chExt cx="10728260" cy="5838322"/>
            </a:xfrm>
          </p:grpSpPr>
          <p:sp>
            <p:nvSpPr>
              <p:cNvPr id="34" name="圓角矩形 33"/>
              <p:cNvSpPr/>
              <p:nvPr/>
            </p:nvSpPr>
            <p:spPr>
              <a:xfrm>
                <a:off x="5482488" y="429190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macro</a:t>
                </a:r>
                <a:endParaRPr lang="zh-TW" altLang="en-US" sz="2000" dirty="0"/>
              </a:p>
            </p:txBody>
          </p:sp>
          <p:sp>
            <p:nvSpPr>
              <p:cNvPr id="35" name="圓角矩形 34"/>
              <p:cNvSpPr/>
              <p:nvPr/>
            </p:nvSpPr>
            <p:spPr>
              <a:xfrm>
                <a:off x="5392199" y="2730930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meio</a:t>
                </a:r>
                <a:endParaRPr lang="zh-TW" altLang="en-US" sz="2000" dirty="0"/>
              </a:p>
            </p:txBody>
          </p:sp>
          <p:sp>
            <p:nvSpPr>
              <p:cNvPr id="36" name="圓角矩形 35"/>
              <p:cNvSpPr/>
              <p:nvPr/>
            </p:nvSpPr>
            <p:spPr>
              <a:xfrm>
                <a:off x="2877058" y="421092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bac</a:t>
                </a:r>
                <a:endParaRPr lang="zh-TW" altLang="en-US" sz="2000" dirty="0"/>
              </a:p>
            </p:txBody>
          </p:sp>
          <p:sp>
            <p:nvSpPr>
              <p:cNvPr id="37" name="圓角矩形 36"/>
              <p:cNvSpPr/>
              <p:nvPr/>
            </p:nvSpPr>
            <p:spPr>
              <a:xfrm>
                <a:off x="7551009" y="77636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mega</a:t>
                </a:r>
                <a:endParaRPr lang="zh-TW" altLang="en-US" sz="2000" dirty="0"/>
              </a:p>
            </p:txBody>
          </p:sp>
          <p:sp>
            <p:nvSpPr>
              <p:cNvPr id="38" name="圓角矩形 37"/>
              <p:cNvSpPr/>
              <p:nvPr/>
            </p:nvSpPr>
            <p:spPr>
              <a:xfrm>
                <a:off x="2877057" y="275698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sed</a:t>
                </a:r>
                <a:endParaRPr lang="zh-TW" altLang="en-US" sz="2000" dirty="0"/>
              </a:p>
            </p:txBody>
          </p:sp>
          <p:sp>
            <p:nvSpPr>
              <p:cNvPr id="39" name="圓角矩形 38"/>
              <p:cNvSpPr/>
              <p:nvPr/>
            </p:nvSpPr>
            <p:spPr>
              <a:xfrm>
                <a:off x="6245524" y="5714927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fish</a:t>
                </a:r>
                <a:endParaRPr lang="zh-TW" altLang="en-US" sz="2000" dirty="0"/>
              </a:p>
            </p:txBody>
          </p:sp>
          <p:cxnSp>
            <p:nvCxnSpPr>
              <p:cNvPr id="40" name="直線單箭頭接點 39"/>
              <p:cNvCxnSpPr/>
              <p:nvPr/>
            </p:nvCxnSpPr>
            <p:spPr>
              <a:xfrm flipV="1">
                <a:off x="3996410" y="3476713"/>
                <a:ext cx="0" cy="72806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單箭頭接點 40"/>
              <p:cNvCxnSpPr/>
              <p:nvPr/>
            </p:nvCxnSpPr>
            <p:spPr>
              <a:xfrm flipH="1">
                <a:off x="3417978" y="3514854"/>
                <a:ext cx="1" cy="689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單箭頭接點 41"/>
              <p:cNvCxnSpPr/>
              <p:nvPr/>
            </p:nvCxnSpPr>
            <p:spPr>
              <a:xfrm flipH="1" flipV="1">
                <a:off x="4403131" y="2908609"/>
                <a:ext cx="917360" cy="1214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42"/>
              <p:cNvCxnSpPr>
                <a:stCxn id="38" idx="3"/>
                <a:endCxn id="35" idx="1"/>
              </p:cNvCxnSpPr>
              <p:nvPr/>
            </p:nvCxnSpPr>
            <p:spPr>
              <a:xfrm flipV="1">
                <a:off x="4403129" y="3127185"/>
                <a:ext cx="989070" cy="260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單箭頭接點 43"/>
              <p:cNvCxnSpPr/>
              <p:nvPr/>
            </p:nvCxnSpPr>
            <p:spPr>
              <a:xfrm flipH="1" flipV="1">
                <a:off x="4337494" y="3469036"/>
                <a:ext cx="1141132" cy="101488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單箭頭接點 44"/>
              <p:cNvCxnSpPr/>
              <p:nvPr/>
            </p:nvCxnSpPr>
            <p:spPr>
              <a:xfrm>
                <a:off x="4415035" y="3230295"/>
                <a:ext cx="1240307" cy="107706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45"/>
              <p:cNvCxnSpPr/>
              <p:nvPr/>
            </p:nvCxnSpPr>
            <p:spPr>
              <a:xfrm flipH="1">
                <a:off x="6196760" y="3523439"/>
                <a:ext cx="1" cy="79250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46"/>
              <p:cNvCxnSpPr/>
              <p:nvPr/>
            </p:nvCxnSpPr>
            <p:spPr>
              <a:xfrm>
                <a:off x="4403808" y="4746305"/>
                <a:ext cx="1090450" cy="1800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47"/>
              <p:cNvCxnSpPr/>
              <p:nvPr/>
            </p:nvCxnSpPr>
            <p:spPr>
              <a:xfrm flipV="1">
                <a:off x="4374052" y="3367316"/>
                <a:ext cx="1036070" cy="923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/>
              <p:cNvCxnSpPr>
                <a:endCxn id="50" idx="2"/>
              </p:cNvCxnSpPr>
              <p:nvPr/>
            </p:nvCxnSpPr>
            <p:spPr>
              <a:xfrm flipH="1" flipV="1">
                <a:off x="2894786" y="1461623"/>
                <a:ext cx="431773" cy="1214385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圓角矩形 49"/>
              <p:cNvSpPr/>
              <p:nvPr/>
            </p:nvSpPr>
            <p:spPr>
              <a:xfrm>
                <a:off x="2131749" y="66911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EXP_S</a:t>
                </a:r>
              </a:p>
            </p:txBody>
          </p:sp>
          <p:sp>
            <p:nvSpPr>
              <p:cNvPr id="51" name="圓角矩形 50"/>
              <p:cNvSpPr/>
              <p:nvPr/>
            </p:nvSpPr>
            <p:spPr>
              <a:xfrm>
                <a:off x="3761665" y="113310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POC_W</a:t>
                </a:r>
                <a:endParaRPr lang="zh-TW" altLang="en-US" sz="2000" dirty="0"/>
              </a:p>
            </p:txBody>
          </p:sp>
          <p:cxnSp>
            <p:nvCxnSpPr>
              <p:cNvPr id="52" name="直線單箭頭接點 51"/>
              <p:cNvCxnSpPr>
                <a:stCxn id="51" idx="2"/>
                <a:endCxn id="38" idx="0"/>
              </p:cNvCxnSpPr>
              <p:nvPr/>
            </p:nvCxnSpPr>
            <p:spPr>
              <a:xfrm flipH="1">
                <a:off x="3640094" y="1925613"/>
                <a:ext cx="884608" cy="83137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圓角矩形 52"/>
              <p:cNvSpPr/>
              <p:nvPr/>
            </p:nvSpPr>
            <p:spPr>
              <a:xfrm>
                <a:off x="9041966" y="3794521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DIC_W</a:t>
                </a:r>
                <a:endParaRPr lang="zh-TW" altLang="en-US" sz="2000" dirty="0"/>
              </a:p>
            </p:txBody>
          </p:sp>
          <p:cxnSp>
            <p:nvCxnSpPr>
              <p:cNvPr id="54" name="直線單箭頭接點 53"/>
              <p:cNvCxnSpPr>
                <a:stCxn id="35" idx="3"/>
                <a:endCxn id="53" idx="1"/>
              </p:cNvCxnSpPr>
              <p:nvPr/>
            </p:nvCxnSpPr>
            <p:spPr>
              <a:xfrm>
                <a:off x="6918271" y="3127185"/>
                <a:ext cx="2123695" cy="106359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單箭頭接點 54"/>
              <p:cNvCxnSpPr/>
              <p:nvPr/>
            </p:nvCxnSpPr>
            <p:spPr>
              <a:xfrm>
                <a:off x="12860009" y="4995761"/>
                <a:ext cx="0" cy="71916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圓角矩形 55"/>
              <p:cNvSpPr/>
              <p:nvPr/>
            </p:nvSpPr>
            <p:spPr>
              <a:xfrm>
                <a:off x="10570901" y="4461858"/>
                <a:ext cx="1526073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Exp_B</a:t>
                </a:r>
                <a:endParaRPr lang="zh-TW" altLang="en-US" sz="2000" dirty="0"/>
              </a:p>
            </p:txBody>
          </p:sp>
          <p:cxnSp>
            <p:nvCxnSpPr>
              <p:cNvPr id="57" name="直線單箭頭接點 56"/>
              <p:cNvCxnSpPr>
                <a:stCxn id="39" idx="3"/>
                <a:endCxn id="56" idx="2"/>
              </p:cNvCxnSpPr>
              <p:nvPr/>
            </p:nvCxnSpPr>
            <p:spPr>
              <a:xfrm flipV="1">
                <a:off x="7771596" y="5254366"/>
                <a:ext cx="3562341" cy="85681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單箭頭接點 57"/>
              <p:cNvCxnSpPr>
                <a:stCxn id="39" idx="3"/>
              </p:cNvCxnSpPr>
              <p:nvPr/>
            </p:nvCxnSpPr>
            <p:spPr>
              <a:xfrm flipV="1">
                <a:off x="7771596" y="4574034"/>
                <a:ext cx="1375303" cy="1537148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單箭頭接點 58"/>
              <p:cNvCxnSpPr/>
              <p:nvPr/>
            </p:nvCxnSpPr>
            <p:spPr>
              <a:xfrm>
                <a:off x="9039103" y="1397091"/>
                <a:ext cx="1421656" cy="244365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單箭頭接點 59"/>
              <p:cNvCxnSpPr/>
              <p:nvPr/>
            </p:nvCxnSpPr>
            <p:spPr>
              <a:xfrm flipV="1">
                <a:off x="4337494" y="1550084"/>
                <a:ext cx="3510307" cy="117469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單箭頭接點 60"/>
              <p:cNvCxnSpPr>
                <a:stCxn id="35" idx="3"/>
              </p:cNvCxnSpPr>
              <p:nvPr/>
            </p:nvCxnSpPr>
            <p:spPr>
              <a:xfrm flipV="1">
                <a:off x="6918271" y="1438391"/>
                <a:ext cx="1360658" cy="168879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/>
              <p:cNvCxnSpPr>
                <a:stCxn id="34" idx="3"/>
              </p:cNvCxnSpPr>
              <p:nvPr/>
            </p:nvCxnSpPr>
            <p:spPr>
              <a:xfrm flipV="1">
                <a:off x="7008560" y="1509656"/>
                <a:ext cx="1511988" cy="317850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62"/>
              <p:cNvCxnSpPr/>
              <p:nvPr/>
            </p:nvCxnSpPr>
            <p:spPr>
              <a:xfrm>
                <a:off x="9061738" y="874386"/>
                <a:ext cx="2798042" cy="356508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肘形接點 63"/>
              <p:cNvCxnSpPr/>
              <p:nvPr/>
            </p:nvCxnSpPr>
            <p:spPr>
              <a:xfrm rot="10800000" flipH="1" flipV="1">
                <a:off x="2878080" y="3230295"/>
                <a:ext cx="3368465" cy="2992582"/>
              </a:xfrm>
              <a:prstGeom prst="bentConnector3">
                <a:avLst>
                  <a:gd name="adj1" fmla="val -20491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肘形接點 64"/>
              <p:cNvCxnSpPr/>
              <p:nvPr/>
            </p:nvCxnSpPr>
            <p:spPr>
              <a:xfrm rot="10800000">
                <a:off x="2943564" y="3375995"/>
                <a:ext cx="3334690" cy="2691071"/>
              </a:xfrm>
              <a:prstGeom prst="bentConnector3">
                <a:avLst>
                  <a:gd name="adj1" fmla="val 116289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>
                <a:stCxn id="34" idx="2"/>
                <a:endCxn id="39" idx="0"/>
              </p:cNvCxnSpPr>
              <p:nvPr/>
            </p:nvCxnSpPr>
            <p:spPr>
              <a:xfrm>
                <a:off x="6245524" y="5084413"/>
                <a:ext cx="763036" cy="63051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>
                <a:endCxn id="39" idx="0"/>
              </p:cNvCxnSpPr>
              <p:nvPr/>
            </p:nvCxnSpPr>
            <p:spPr>
              <a:xfrm flipH="1">
                <a:off x="7008560" y="1603152"/>
                <a:ext cx="1703341" cy="41117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H="1">
                <a:off x="3906366" y="1509656"/>
                <a:ext cx="3675164" cy="118124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>
                <a:stCxn id="34" idx="3"/>
                <a:endCxn id="53" idx="1"/>
              </p:cNvCxnSpPr>
              <p:nvPr/>
            </p:nvCxnSpPr>
            <p:spPr>
              <a:xfrm flipV="1">
                <a:off x="7008560" y="4190776"/>
                <a:ext cx="2033406" cy="49738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肘形接點 69"/>
              <p:cNvCxnSpPr/>
              <p:nvPr/>
            </p:nvCxnSpPr>
            <p:spPr>
              <a:xfrm rot="5400000" flipH="1" flipV="1">
                <a:off x="6109909" y="1712218"/>
                <a:ext cx="416405" cy="6164908"/>
              </a:xfrm>
              <a:prstGeom prst="bentConnector3">
                <a:avLst>
                  <a:gd name="adj1" fmla="val -69736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肘形接點 70"/>
              <p:cNvCxnSpPr>
                <a:stCxn id="36" idx="1"/>
                <a:endCxn id="37" idx="0"/>
              </p:cNvCxnSpPr>
              <p:nvPr/>
            </p:nvCxnSpPr>
            <p:spPr>
              <a:xfrm rot="10800000" flipH="1">
                <a:off x="2877057" y="776367"/>
                <a:ext cx="5436987" cy="3830815"/>
              </a:xfrm>
              <a:prstGeom prst="bentConnector4">
                <a:avLst>
                  <a:gd name="adj1" fmla="val -17177"/>
                  <a:gd name="adj2" fmla="val 119328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群組 4"/>
            <p:cNvGrpSpPr/>
            <p:nvPr/>
          </p:nvGrpSpPr>
          <p:grpSpPr>
            <a:xfrm>
              <a:off x="2940555" y="122377"/>
              <a:ext cx="6607784" cy="6486735"/>
              <a:chOff x="2940555" y="122377"/>
              <a:chExt cx="6607784" cy="6486735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2940555" y="1552745"/>
                <a:ext cx="1384481" cy="2476803"/>
                <a:chOff x="3003465" y="1519078"/>
                <a:chExt cx="1384481" cy="2476803"/>
              </a:xfrm>
            </p:grpSpPr>
            <p:sp>
              <p:nvSpPr>
                <p:cNvPr id="30" name="文字方塊 29"/>
                <p:cNvSpPr txBox="1"/>
                <p:nvPr/>
              </p:nvSpPr>
              <p:spPr>
                <a:xfrm>
                  <a:off x="4015728" y="1869763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f1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" name="文字方塊 30"/>
                <p:cNvSpPr txBox="1"/>
                <p:nvPr/>
              </p:nvSpPr>
              <p:spPr>
                <a:xfrm>
                  <a:off x="3003465" y="1519078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f2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" name="文字方塊 31"/>
                <p:cNvSpPr txBox="1"/>
                <p:nvPr/>
              </p:nvSpPr>
              <p:spPr>
                <a:xfrm>
                  <a:off x="3378972" y="3591912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f3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" name="文字方塊 32"/>
                <p:cNvSpPr txBox="1"/>
                <p:nvPr/>
              </p:nvSpPr>
              <p:spPr>
                <a:xfrm>
                  <a:off x="4005711" y="3626549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f4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7" name="文字方塊 6"/>
              <p:cNvSpPr txBox="1"/>
              <p:nvPr/>
            </p:nvSpPr>
            <p:spPr>
              <a:xfrm>
                <a:off x="4909685" y="3116339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4946813" y="2644458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5196697" y="3822680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5041938" y="413005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7449061" y="1603273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7131278" y="121728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5785111" y="6239780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5785111" y="569801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4341637" y="417740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4332286" y="4781722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7847801" y="12237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6193990" y="354949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6858373" y="258448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6799673" y="4059178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5909553" y="489553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8657726" y="152484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3244255" y="498373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6879601" y="3133396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6888025" y="459858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9059103" y="1592131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7690579" y="563338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8965366" y="65351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7725393" y="608447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72" name="矩形 71"/>
          <p:cNvSpPr/>
          <p:nvPr/>
        </p:nvSpPr>
        <p:spPr>
          <a:xfrm>
            <a:off x="122608" y="1719776"/>
            <a:ext cx="3674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Sediment community respiration: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-23807" y="2240464"/>
                <a:ext cx="4961021" cy="579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𝑏𝑎𝑐</m:t>
                        </m:r>
                        <m:r>
                          <a:rPr lang="en-US" altLang="zh-TW" sz="16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6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𝐷𝐼𝐶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𝑚𝑒𝑖</m:t>
                        </m:r>
                        <m:r>
                          <a:rPr lang="en-US" altLang="zh-TW" sz="16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𝐷𝐼𝐶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altLang="zh-TW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𝑎𝑐</m:t>
                        </m:r>
                        <m:r>
                          <a:rPr lang="en-US" altLang="zh-TW" sz="16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𝐷𝐼𝐶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n-US" altLang="zh-TW" sz="16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eg</m:t>
                        </m:r>
                        <m:r>
                          <a:rPr lang="en-US" altLang="zh-TW" sz="16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𝐷𝐼𝐶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altLang="zh-TW" sz="1600" b="0" i="0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𝑓𝑖𝑠</m:t>
                        </m:r>
                        <m:r>
                          <a:rPr lang="en-US" altLang="zh-TW" sz="16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𝐷𝐼𝐶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en-US" altLang="zh-TW" sz="1600" b="0" i="0" dirty="0" smtClean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807" y="2240464"/>
                <a:ext cx="4961021" cy="579133"/>
              </a:xfrm>
              <a:prstGeom prst="rect">
                <a:avLst/>
              </a:prstGeom>
              <a:blipFill>
                <a:blip r:embed="rId2"/>
                <a:stretch>
                  <a:fillRect t="-63158" b="-10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/>
          <p:cNvSpPr/>
          <p:nvPr/>
        </p:nvSpPr>
        <p:spPr>
          <a:xfrm>
            <a:off x="151193" y="2983844"/>
            <a:ext cx="2494285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MT1: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36.5</a:t>
            </a:r>
            <a:r>
              <a:rPr lang="da-DK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(mg C/m2/d)</a:t>
            </a:r>
            <a:endParaRPr lang="da-DK" altLang="zh-TW" dirty="0" smtClean="0">
              <a:solidFill>
                <a:schemeClr val="bg1"/>
              </a:solidFill>
            </a:endParaRPr>
          </a:p>
          <a:p>
            <a:r>
              <a:rPr lang="da-DK" altLang="zh-TW" dirty="0" smtClean="0">
                <a:solidFill>
                  <a:schemeClr val="bg1"/>
                </a:solidFill>
              </a:rPr>
              <a:t>MT3: 36.3 </a:t>
            </a:r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en-US" altLang="zh-TW" dirty="0">
                <a:solidFill>
                  <a:schemeClr val="bg1"/>
                </a:solidFill>
              </a:rPr>
              <a:t>mg </a:t>
            </a:r>
            <a:r>
              <a:rPr lang="en-US" altLang="zh-TW" dirty="0" smtClean="0">
                <a:solidFill>
                  <a:schemeClr val="bg1"/>
                </a:solidFill>
              </a:rPr>
              <a:t>C/m2/d)</a:t>
            </a:r>
          </a:p>
          <a:p>
            <a:r>
              <a:rPr lang="en-US" altLang="zh-TW" dirty="0" smtClean="0">
                <a:solidFill>
                  <a:schemeClr val="bg1"/>
                </a:solidFill>
              </a:rPr>
              <a:t>S42: 32.4</a:t>
            </a:r>
          </a:p>
          <a:p>
            <a:r>
              <a:rPr lang="en-US" altLang="zh-TW" dirty="0" smtClean="0">
                <a:solidFill>
                  <a:schemeClr val="bg1"/>
                </a:solidFill>
              </a:rPr>
              <a:t>S36: 29.1 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850476" y="3636583"/>
            <a:ext cx="1942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TW" dirty="0"/>
              <a:t>(</a:t>
            </a:r>
            <a:r>
              <a:rPr lang="nl-NL" altLang="zh-TW" dirty="0"/>
              <a:t>Rowe et al., 2008</a:t>
            </a:r>
            <a:r>
              <a:rPr lang="da-DK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017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59358" y="2961199"/>
            <a:ext cx="44967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OC burial rate (kg/m2/d)</a:t>
            </a:r>
          </a:p>
          <a:p>
            <a:r>
              <a:rPr lang="en-US" altLang="zh-TW" sz="2000" dirty="0" smtClean="0"/>
              <a:t>S42:  </a:t>
            </a:r>
            <a:r>
              <a:rPr lang="en-US" altLang="zh-TW" sz="2000" dirty="0"/>
              <a:t>56/365=56000000/365 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mgC</a:t>
            </a:r>
            <a:r>
              <a:rPr lang="en-US" altLang="zh-TW" sz="2000" dirty="0" smtClean="0"/>
              <a:t>/m2/d</a:t>
            </a:r>
            <a:r>
              <a:rPr lang="en-US" altLang="zh-TW" sz="2000" dirty="0"/>
              <a:t>)</a:t>
            </a:r>
            <a:endParaRPr lang="en-US" altLang="zh-TW" sz="2000" dirty="0" smtClean="0"/>
          </a:p>
          <a:p>
            <a:r>
              <a:rPr lang="en-US" altLang="zh-TW" sz="2000" dirty="0" smtClean="0"/>
              <a:t>MT3: 64/365</a:t>
            </a:r>
          </a:p>
          <a:p>
            <a:r>
              <a:rPr lang="en-US" altLang="zh-TW" sz="2000" dirty="0" smtClean="0"/>
              <a:t>S36: 84/365</a:t>
            </a:r>
          </a:p>
          <a:p>
            <a:endParaRPr lang="en-US" altLang="zh-TW" sz="2000" dirty="0"/>
          </a:p>
          <a:p>
            <a:r>
              <a:rPr lang="en-US" altLang="zh-TW" sz="2000" dirty="0" err="1" smtClean="0"/>
              <a:t>Santschi</a:t>
            </a:r>
            <a:r>
              <a:rPr lang="en-US" altLang="zh-TW" sz="2000" dirty="0" smtClean="0"/>
              <a:t> &amp;Rowe (2008)</a:t>
            </a:r>
            <a:endParaRPr lang="zh-TW" altLang="en-US" sz="2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94911" y="572878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Ex=f</a:t>
            </a:r>
            <a:endParaRPr lang="zh-TW" altLang="en-US" sz="28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70788"/>
              </p:ext>
            </p:extLst>
          </p:nvPr>
        </p:nvGraphicFramePr>
        <p:xfrm>
          <a:off x="82676" y="1439074"/>
          <a:ext cx="1196958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240">
                  <a:extLst>
                    <a:ext uri="{9D8B030D-6E8A-4147-A177-3AD203B41FA5}">
                      <a16:colId xmlns:a16="http://schemas.microsoft.com/office/drawing/2014/main" val="655153214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1084461539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2152138288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3336854614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2248640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Compart-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ment</a:t>
                      </a:r>
                      <a:endParaRPr lang="en-US" altLang="zh-TW" sz="24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MT1</a:t>
                      </a:r>
                      <a:r>
                        <a:rPr lang="zh-TW" altLang="en-US" sz="2400" dirty="0" smtClean="0">
                          <a:latin typeface="+mn-lt"/>
                        </a:rPr>
                        <a:t> </a:t>
                      </a:r>
                      <a:r>
                        <a:rPr lang="en-US" altLang="zh-TW" sz="2400" dirty="0" smtClean="0">
                          <a:latin typeface="+mn-lt"/>
                        </a:rPr>
                        <a:t>(</a:t>
                      </a:r>
                      <a:r>
                        <a:rPr lang="en-US" altLang="zh-TW" sz="2400" dirty="0" smtClean="0"/>
                        <a:t>482 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MT3</a:t>
                      </a:r>
                      <a:r>
                        <a:rPr lang="en-US" altLang="zh-TW" sz="2400" baseline="0" dirty="0" smtClean="0">
                          <a:latin typeface="+mn-lt"/>
                        </a:rPr>
                        <a:t> (985m)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S36 (768m)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S42 (1838m)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0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SED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7.6E+05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7.02E+05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6.72E+05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3.75E+05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39311017"/>
                  </a:ext>
                </a:extLst>
              </a:tr>
            </a:tbl>
          </a:graphicData>
        </a:graphic>
      </p:graphicFrame>
      <p:grpSp>
        <p:nvGrpSpPr>
          <p:cNvPr id="5" name="群組 4"/>
          <p:cNvGrpSpPr/>
          <p:nvPr/>
        </p:nvGrpSpPr>
        <p:grpSpPr>
          <a:xfrm>
            <a:off x="3088573" y="3930695"/>
            <a:ext cx="1667529" cy="2107981"/>
            <a:chOff x="7096102" y="3327946"/>
            <a:chExt cx="1667529" cy="2107981"/>
          </a:xfrm>
        </p:grpSpPr>
        <p:sp>
          <p:nvSpPr>
            <p:cNvPr id="74" name="圓角矩形 73"/>
            <p:cNvSpPr/>
            <p:nvPr/>
          </p:nvSpPr>
          <p:spPr>
            <a:xfrm>
              <a:off x="7643268" y="4855936"/>
              <a:ext cx="1120363" cy="57999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err="1" smtClean="0"/>
                <a:t>sed</a:t>
              </a:r>
              <a:endParaRPr lang="zh-TW" altLang="en-US" sz="2000" dirty="0"/>
            </a:p>
          </p:txBody>
        </p:sp>
        <p:cxnSp>
          <p:nvCxnSpPr>
            <p:cNvPr id="75" name="直線單箭頭接點 74"/>
            <p:cNvCxnSpPr>
              <a:endCxn id="76" idx="2"/>
            </p:cNvCxnSpPr>
            <p:nvPr/>
          </p:nvCxnSpPr>
          <p:spPr>
            <a:xfrm flipH="1" flipV="1">
              <a:off x="7656284" y="3907937"/>
              <a:ext cx="316985" cy="888737"/>
            </a:xfrm>
            <a:prstGeom prst="straightConnector1">
              <a:avLst/>
            </a:prstGeom>
            <a:ln w="5715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圓角矩形 75"/>
            <p:cNvSpPr/>
            <p:nvPr/>
          </p:nvSpPr>
          <p:spPr>
            <a:xfrm>
              <a:off x="7096102" y="3327946"/>
              <a:ext cx="1120363" cy="57999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/>
                <a:t>EXP_S</a:t>
              </a:r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7689885" y="3974623"/>
              <a:ext cx="273263" cy="270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f2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6605757" y="2961199"/>
            <a:ext cx="21900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POC</a:t>
            </a:r>
            <a:r>
              <a:rPr lang="zh-TW" altLang="en-US" dirty="0" smtClean="0"/>
              <a:t> </a:t>
            </a:r>
            <a:r>
              <a:rPr lang="en-US" altLang="zh-TW" dirty="0" smtClean="0"/>
              <a:t>flux (</a:t>
            </a:r>
            <a:r>
              <a:rPr lang="en-US" altLang="zh-TW" dirty="0" err="1" smtClean="0"/>
              <a:t>mgC</a:t>
            </a:r>
            <a:r>
              <a:rPr lang="en-US" altLang="zh-TW" dirty="0" smtClean="0"/>
              <a:t>/m2/d)</a:t>
            </a:r>
          </a:p>
          <a:p>
            <a:r>
              <a:rPr lang="en-US" altLang="zh-TW" dirty="0" smtClean="0"/>
              <a:t>MT1: 77.7</a:t>
            </a:r>
          </a:p>
          <a:p>
            <a:r>
              <a:rPr lang="en-US" altLang="zh-TW" dirty="0" smtClean="0"/>
              <a:t>S42:  13.4</a:t>
            </a:r>
          </a:p>
          <a:p>
            <a:r>
              <a:rPr lang="en-US" altLang="zh-TW" dirty="0" smtClean="0"/>
              <a:t>MT3: 22.5</a:t>
            </a:r>
          </a:p>
          <a:p>
            <a:r>
              <a:rPr lang="en-US" altLang="zh-TW" dirty="0" smtClean="0"/>
              <a:t>S36: 11.4</a:t>
            </a:r>
          </a:p>
          <a:p>
            <a:endParaRPr lang="en-US" altLang="zh-TW" dirty="0"/>
          </a:p>
          <a:p>
            <a:r>
              <a:rPr lang="en-US" altLang="zh-TW" dirty="0" smtClean="0"/>
              <a:t>Biggs et al(2008)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8795780" y="3782388"/>
            <a:ext cx="1824213" cy="1823539"/>
            <a:chOff x="5641213" y="1896464"/>
            <a:chExt cx="1769796" cy="1768414"/>
          </a:xfrm>
        </p:grpSpPr>
        <p:sp>
          <p:nvSpPr>
            <p:cNvPr id="12" name="圓角矩形 11"/>
            <p:cNvSpPr/>
            <p:nvPr/>
          </p:nvSpPr>
          <p:spPr>
            <a:xfrm>
              <a:off x="5641213" y="3084887"/>
              <a:ext cx="1120363" cy="57999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err="1" smtClean="0"/>
                <a:t>sed</a:t>
              </a:r>
              <a:endParaRPr lang="zh-TW" altLang="en-US" sz="2000" dirty="0"/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6290646" y="1896464"/>
              <a:ext cx="1120363" cy="57999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/>
                <a:t>POC_W</a:t>
              </a:r>
              <a:endParaRPr lang="zh-TW" altLang="en-US" sz="2000" dirty="0"/>
            </a:p>
          </p:txBody>
        </p:sp>
        <p:cxnSp>
          <p:nvCxnSpPr>
            <p:cNvPr id="14" name="直線單箭頭接點 13"/>
            <p:cNvCxnSpPr>
              <a:stCxn id="13" idx="2"/>
              <a:endCxn id="12" idx="0"/>
            </p:cNvCxnSpPr>
            <p:nvPr/>
          </p:nvCxnSpPr>
          <p:spPr>
            <a:xfrm flipH="1">
              <a:off x="6201395" y="2476455"/>
              <a:ext cx="649433" cy="608432"/>
            </a:xfrm>
            <a:prstGeom prst="straightConnector1">
              <a:avLst/>
            </a:prstGeom>
            <a:ln w="5715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/>
            <p:cNvSpPr txBox="1"/>
            <p:nvPr/>
          </p:nvSpPr>
          <p:spPr>
            <a:xfrm>
              <a:off x="6430981" y="2460220"/>
              <a:ext cx="273263" cy="270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f1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7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41364</TotalTime>
  <Words>1548</Words>
  <Application>Microsoft Office PowerPoint</Application>
  <PresentationFormat>寬螢幕</PresentationFormat>
  <Paragraphs>533</Paragraphs>
  <Slides>40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7" baseType="lpstr">
      <vt:lpstr>新細明體</vt:lpstr>
      <vt:lpstr>Arial</vt:lpstr>
      <vt:lpstr>Calibri</vt:lpstr>
      <vt:lpstr>Calibri Light</vt:lpstr>
      <vt:lpstr>Cambria Math</vt:lpstr>
      <vt:lpstr>Office 佈景主題</vt:lpstr>
      <vt:lpstr>封裝程式殼層物件</vt:lpstr>
      <vt:lpstr>LIM application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187</cp:revision>
  <dcterms:created xsi:type="dcterms:W3CDTF">2021-09-15T08:41:32Z</dcterms:created>
  <dcterms:modified xsi:type="dcterms:W3CDTF">2021-11-19T08:31:43Z</dcterms:modified>
</cp:coreProperties>
</file>